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8" r:id="rId2"/>
    <p:sldId id="295" r:id="rId3"/>
    <p:sldId id="262" r:id="rId4"/>
    <p:sldId id="273" r:id="rId5"/>
    <p:sldId id="280" r:id="rId6"/>
    <p:sldId id="269" r:id="rId7"/>
    <p:sldId id="282" r:id="rId8"/>
    <p:sldId id="283" r:id="rId9"/>
    <p:sldId id="277" r:id="rId10"/>
    <p:sldId id="279" r:id="rId11"/>
    <p:sldId id="263" r:id="rId12"/>
    <p:sldId id="286" r:id="rId13"/>
    <p:sldId id="287" r:id="rId14"/>
    <p:sldId id="288" r:id="rId15"/>
    <p:sldId id="289" r:id="rId16"/>
    <p:sldId id="290" r:id="rId17"/>
    <p:sldId id="291" r:id="rId18"/>
    <p:sldId id="292" r:id="rId19"/>
    <p:sldId id="293" r:id="rId20"/>
    <p:sldId id="296" r:id="rId21"/>
    <p:sldId id="294"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A726F-1166-B998-8E96-D9E34AB38B45}" v="25" dt="2024-09-12T14:25:42.605"/>
    <p1510:client id="{B8DBAB3C-DE3E-7EAD-C5E4-74A2D4969B6E}" v="2" dt="2024-09-11T16:49:49.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1" autoAdjust="0"/>
    <p:restoredTop sz="94694"/>
  </p:normalViewPr>
  <p:slideViewPr>
    <p:cSldViewPr snapToGrid="0">
      <p:cViewPr varScale="1">
        <p:scale>
          <a:sx n="70" d="100"/>
          <a:sy n="70" d="100"/>
        </p:scale>
        <p:origin x="4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5B1B82-80AC-4F4E-BA8E-9FFB57B28BE9}" type="datetimeFigureOut">
              <a:rPr lang="en-US" smtClean="0"/>
              <a:t>9/12/2024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83158-6C25-064C-859E-EA4E5F100928}" type="slidenum">
              <a:rPr lang="en-US" smtClean="0"/>
              <a:t>‹#›</a:t>
            </a:fld>
            <a:endParaRPr lang="en-US"/>
          </a:p>
        </p:txBody>
      </p:sp>
    </p:spTree>
    <p:extLst>
      <p:ext uri="{BB962C8B-B14F-4D97-AF65-F5344CB8AC3E}">
        <p14:creationId xmlns:p14="http://schemas.microsoft.com/office/powerpoint/2010/main" val="102206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D083158-6C25-064C-859E-EA4E5F100928}" type="slidenum">
              <a:rPr lang="en-US" smtClean="0"/>
              <a:t>7</a:t>
            </a:fld>
            <a:endParaRPr lang="en-US"/>
          </a:p>
        </p:txBody>
      </p:sp>
    </p:spTree>
    <p:extLst>
      <p:ext uri="{BB962C8B-B14F-4D97-AF65-F5344CB8AC3E}">
        <p14:creationId xmlns:p14="http://schemas.microsoft.com/office/powerpoint/2010/main" val="3649525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69A0F4-749A-3AE7-4348-7DE09234ED92}"/>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103" name="Rectangle 102">
            <a:extLst>
              <a:ext uri="{FF2B5EF4-FFF2-40B4-BE49-F238E27FC236}">
                <a16:creationId xmlns:a16="http://schemas.microsoft.com/office/drawing/2014/main" id="{BA14141D-E7F8-9D6E-31D4-41074B31C278}"/>
              </a:ext>
            </a:extLst>
          </p:cNvPr>
          <p:cNvSpPr/>
          <p:nvPr userDrawn="1"/>
        </p:nvSpPr>
        <p:spPr>
          <a:xfrm flipH="1">
            <a:off x="5245521" y="282754"/>
            <a:ext cx="5328016" cy="6292800"/>
          </a:xfrm>
          <a:prstGeom prst="rect">
            <a:avLst/>
          </a:prstGeom>
          <a:blipFill>
            <a:blip r:embed="rId3"/>
            <a:srcRect/>
            <a:stretch>
              <a:fillRect t="-1418" b="-254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731355C-63BF-6904-43EE-CF8F2DBCB1A6}"/>
              </a:ext>
            </a:extLst>
          </p:cNvPr>
          <p:cNvSpPr>
            <a:spLocks noChangeAspect="1"/>
          </p:cNvSpPr>
          <p:nvPr userDrawn="1"/>
        </p:nvSpPr>
        <p:spPr>
          <a:xfrm>
            <a:off x="11256164" y="95246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23379DDA-9E9E-1B3C-A16F-CAD1925A2441}"/>
              </a:ext>
            </a:extLst>
          </p:cNvPr>
          <p:cNvSpPr>
            <a:spLocks noChangeAspect="1"/>
          </p:cNvSpPr>
          <p:nvPr userDrawn="1"/>
        </p:nvSpPr>
        <p:spPr>
          <a:xfrm>
            <a:off x="10573539" y="2284461"/>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CFFFDD5-65A6-D8FB-1472-3092F5E7ECE9}"/>
              </a:ext>
            </a:extLst>
          </p:cNvPr>
          <p:cNvSpPr>
            <a:spLocks noChangeAspect="1"/>
          </p:cNvSpPr>
          <p:nvPr userDrawn="1"/>
        </p:nvSpPr>
        <p:spPr>
          <a:xfrm>
            <a:off x="9907537" y="2950461"/>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92ACEE1-DE35-1FD9-4A68-460D35F0A156}"/>
              </a:ext>
            </a:extLst>
          </p:cNvPr>
          <p:cNvSpPr>
            <a:spLocks noChangeAspect="1"/>
          </p:cNvSpPr>
          <p:nvPr userDrawn="1"/>
        </p:nvSpPr>
        <p:spPr>
          <a:xfrm>
            <a:off x="9241535" y="161846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84DD21-6B84-1FD1-7FB8-0BD87C100A06}"/>
              </a:ext>
            </a:extLst>
          </p:cNvPr>
          <p:cNvSpPr>
            <a:spLocks noChangeAspect="1"/>
          </p:cNvSpPr>
          <p:nvPr userDrawn="1"/>
        </p:nvSpPr>
        <p:spPr>
          <a:xfrm>
            <a:off x="7909531" y="28646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4EAC647-5AA5-7A26-4F87-BF58E24D48B6}"/>
              </a:ext>
            </a:extLst>
          </p:cNvPr>
          <p:cNvSpPr>
            <a:spLocks noChangeAspect="1"/>
          </p:cNvSpPr>
          <p:nvPr userDrawn="1"/>
        </p:nvSpPr>
        <p:spPr>
          <a:xfrm>
            <a:off x="9241535" y="5915558"/>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8AE907-9E59-BD0D-902C-3939E1E91868}"/>
              </a:ext>
            </a:extLst>
          </p:cNvPr>
          <p:cNvSpPr>
            <a:spLocks noChangeAspect="1"/>
          </p:cNvSpPr>
          <p:nvPr userDrawn="1"/>
        </p:nvSpPr>
        <p:spPr>
          <a:xfrm>
            <a:off x="8575535" y="5249558"/>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C727A52-1137-60E2-AED7-EF5FB7063931}"/>
              </a:ext>
            </a:extLst>
          </p:cNvPr>
          <p:cNvSpPr>
            <a:spLocks noChangeAspect="1"/>
          </p:cNvSpPr>
          <p:nvPr userDrawn="1"/>
        </p:nvSpPr>
        <p:spPr>
          <a:xfrm>
            <a:off x="5245521" y="5249558"/>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600536" y="749571"/>
            <a:ext cx="4232721" cy="3324487"/>
          </a:xfrm>
        </p:spPr>
        <p:txBody>
          <a:bodyPr>
            <a:normAutofit/>
          </a:bodyPr>
          <a:lstStyle>
            <a:lvl1pPr>
              <a:lnSpc>
                <a:spcPct val="80000"/>
              </a:lnSpc>
              <a:spcBef>
                <a:spcPts val="0"/>
              </a:spcBef>
              <a:spcAft>
                <a:spcPts val="0"/>
              </a:spcAft>
              <a:defRPr sz="4500" b="1"/>
            </a:lvl1pPr>
          </a:lstStyle>
          <a:p>
            <a:pPr lvl="0"/>
            <a:r>
              <a:rPr lang="en-US" dirty="0"/>
              <a:t>Click to edit Master title style</a:t>
            </a:r>
          </a:p>
        </p:txBody>
      </p:sp>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600536" y="4859258"/>
            <a:ext cx="1525147" cy="204071"/>
          </a:xfrm>
        </p:spPr>
        <p:txBody>
          <a:bodyPr>
            <a:normAutofit/>
          </a:bodyPr>
          <a:lstStyle>
            <a:lvl1pPr>
              <a:lnSpc>
                <a:spcPct val="80000"/>
              </a:lnSpc>
              <a:spcBef>
                <a:spcPts val="0"/>
              </a:spcBef>
              <a:spcAft>
                <a:spcPts val="0"/>
              </a:spcAft>
              <a:defRPr sz="1500" b="0" i="0">
                <a:latin typeface="Barlow" pitchFamily="2" charset="77"/>
              </a:defRPr>
            </a:lvl1pPr>
          </a:lstStyle>
          <a:p>
            <a:pPr lvl="0"/>
            <a:r>
              <a:rPr lang="en-US" dirty="0"/>
              <a:t>May 26, 2023</a:t>
            </a:r>
          </a:p>
        </p:txBody>
      </p:sp>
      <p:sp>
        <p:nvSpPr>
          <p:cNvPr id="94" name="Text Placeholder 90">
            <a:extLst>
              <a:ext uri="{FF2B5EF4-FFF2-40B4-BE49-F238E27FC236}">
                <a16:creationId xmlns:a16="http://schemas.microsoft.com/office/drawing/2014/main" id="{92F9D4C4-FB94-C7E1-47CA-96287C909212}"/>
              </a:ext>
            </a:extLst>
          </p:cNvPr>
          <p:cNvSpPr>
            <a:spLocks noGrp="1"/>
          </p:cNvSpPr>
          <p:nvPr>
            <p:ph type="body" sz="quarter" idx="12"/>
          </p:nvPr>
        </p:nvSpPr>
        <p:spPr>
          <a:xfrm>
            <a:off x="600536" y="5429274"/>
            <a:ext cx="4232720" cy="797676"/>
          </a:xfrm>
        </p:spPr>
        <p:txBody>
          <a:bodyPr>
            <a:normAutofit/>
          </a:bodyPr>
          <a:lstStyle>
            <a:lvl1pPr>
              <a:lnSpc>
                <a:spcPct val="100000"/>
              </a:lnSpc>
              <a:spcBef>
                <a:spcPts val="0"/>
              </a:spcBef>
              <a:spcAft>
                <a:spcPts val="0"/>
              </a:spcAft>
              <a:defRPr sz="1500" b="1" i="0">
                <a:latin typeface="Barlow" pitchFamily="2" charset="77"/>
              </a:defRPr>
            </a:lvl1pPr>
          </a:lstStyle>
          <a:p>
            <a:pPr lvl="0"/>
            <a:r>
              <a:rPr lang="en-US"/>
              <a:t>Click to edit Master text styles</a:t>
            </a:r>
          </a:p>
        </p:txBody>
      </p:sp>
      <p:cxnSp>
        <p:nvCxnSpPr>
          <p:cNvPr id="96" name="Straight Connector 95">
            <a:extLst>
              <a:ext uri="{FF2B5EF4-FFF2-40B4-BE49-F238E27FC236}">
                <a16:creationId xmlns:a16="http://schemas.microsoft.com/office/drawing/2014/main" id="{79AB058B-ED19-2BD6-7B35-B90BA44BA47F}"/>
              </a:ext>
            </a:extLst>
          </p:cNvPr>
          <p:cNvCxnSpPr>
            <a:cxnSpLocks/>
          </p:cNvCxnSpPr>
          <p:nvPr userDrawn="1"/>
        </p:nvCxnSpPr>
        <p:spPr>
          <a:xfrm flipH="1">
            <a:off x="700644" y="5237683"/>
            <a:ext cx="4132613" cy="0"/>
          </a:xfrm>
          <a:prstGeom prst="line">
            <a:avLst/>
          </a:prstGeom>
        </p:spPr>
        <p:style>
          <a:lnRef idx="1">
            <a:schemeClr val="dk1"/>
          </a:lnRef>
          <a:fillRef idx="0">
            <a:schemeClr val="dk1"/>
          </a:fillRef>
          <a:effectRef idx="0">
            <a:schemeClr val="dk1"/>
          </a:effectRef>
          <a:fontRef idx="minor">
            <a:schemeClr val="tx1"/>
          </a:fontRef>
        </p:style>
      </p:cxnSp>
      <p:pic>
        <p:nvPicPr>
          <p:cNvPr id="99" name="Picture 98">
            <a:extLst>
              <a:ext uri="{FF2B5EF4-FFF2-40B4-BE49-F238E27FC236}">
                <a16:creationId xmlns:a16="http://schemas.microsoft.com/office/drawing/2014/main" id="{1F742C76-3D6D-D97C-47B6-3FC4009629EE}"/>
              </a:ext>
            </a:extLst>
          </p:cNvPr>
          <p:cNvPicPr>
            <a:picLocks noChangeAspect="1"/>
          </p:cNvPicPr>
          <p:nvPr userDrawn="1"/>
        </p:nvPicPr>
        <p:blipFill>
          <a:blip r:embed="rId4"/>
          <a:stretch>
            <a:fillRect/>
          </a:stretch>
        </p:blipFill>
        <p:spPr>
          <a:xfrm>
            <a:off x="10824131" y="5817883"/>
            <a:ext cx="830815" cy="553877"/>
          </a:xfrm>
          <a:prstGeom prst="rect">
            <a:avLst/>
          </a:prstGeom>
        </p:spPr>
      </p:pic>
    </p:spTree>
    <p:extLst>
      <p:ext uri="{BB962C8B-B14F-4D97-AF65-F5344CB8AC3E}">
        <p14:creationId xmlns:p14="http://schemas.microsoft.com/office/powerpoint/2010/main" val="3166928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EA6FA-701B-070A-12C0-603B2AEC124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F887BB3-F956-2765-5D92-3646C51870E6}"/>
              </a:ext>
            </a:extLst>
          </p:cNvPr>
          <p:cNvSpPr>
            <a:spLocks noGrp="1"/>
          </p:cNvSpPr>
          <p:nvPr>
            <p:ph type="sldNum" sz="quarter" idx="12"/>
          </p:nvPr>
        </p:nvSpPr>
        <p:spPr/>
        <p:txBody>
          <a:bodyPr/>
          <a:lstStyle/>
          <a:p>
            <a:fld id="{3C82093E-F7CD-0045-8C57-C204C8A5FAA0}" type="slidenum">
              <a:rPr lang="en-US" smtClean="0"/>
              <a:t>‹#›</a:t>
            </a:fld>
            <a:endParaRPr lang="en-US"/>
          </a:p>
        </p:txBody>
      </p:sp>
      <p:sp>
        <p:nvSpPr>
          <p:cNvPr id="3" name="Footer Placeholder 2">
            <a:extLst>
              <a:ext uri="{FF2B5EF4-FFF2-40B4-BE49-F238E27FC236}">
                <a16:creationId xmlns:a16="http://schemas.microsoft.com/office/drawing/2014/main" id="{3F4BB57F-5EC7-0933-7C1F-4ED6FAD13081}"/>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375122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67E09-3FA4-8FBE-2940-E34F5B907F89}"/>
              </a:ext>
            </a:extLst>
          </p:cNvPr>
          <p:cNvSpPr>
            <a:spLocks noGrp="1"/>
          </p:cNvSpPr>
          <p:nvPr>
            <p:ph type="sldNum" sz="quarter" idx="12"/>
          </p:nvPr>
        </p:nvSpPr>
        <p:spPr/>
        <p:txBody>
          <a:bodyPr/>
          <a:lstStyle/>
          <a:p>
            <a:fld id="{3C82093E-F7CD-0045-8C57-C204C8A5FAA0}" type="slidenum">
              <a:rPr lang="en-US" smtClean="0"/>
              <a:t>‹#›</a:t>
            </a:fld>
            <a:endParaRPr lang="en-US"/>
          </a:p>
        </p:txBody>
      </p:sp>
      <p:sp>
        <p:nvSpPr>
          <p:cNvPr id="2" name="Footer Placeholder 1">
            <a:extLst>
              <a:ext uri="{FF2B5EF4-FFF2-40B4-BE49-F238E27FC236}">
                <a16:creationId xmlns:a16="http://schemas.microsoft.com/office/drawing/2014/main" id="{EA565F7B-18B8-B905-649F-D6BA8749F2F0}"/>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102834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F21-6C9C-5DBE-7C4E-06A734C47AF1}"/>
              </a:ext>
            </a:extLst>
          </p:cNvPr>
          <p:cNvSpPr>
            <a:spLocks noGrp="1"/>
          </p:cNvSpPr>
          <p:nvPr>
            <p:ph type="title"/>
          </p:nvPr>
        </p:nvSpPr>
        <p:spPr>
          <a:xfrm>
            <a:off x="346278" y="298642"/>
            <a:ext cx="4425748" cy="1600200"/>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D1373EB-389C-D1BC-835E-D362026849EF}"/>
              </a:ext>
            </a:extLst>
          </p:cNvPr>
          <p:cNvSpPr>
            <a:spLocks noGrp="1"/>
          </p:cNvSpPr>
          <p:nvPr>
            <p:ph idx="1"/>
          </p:nvPr>
        </p:nvSpPr>
        <p:spPr>
          <a:xfrm>
            <a:off x="5183188" y="298643"/>
            <a:ext cx="6662534" cy="55624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D6CC78A-8F66-0BF4-FFAF-9E13429488A7}"/>
              </a:ext>
            </a:extLst>
          </p:cNvPr>
          <p:cNvSpPr>
            <a:spLocks noGrp="1"/>
          </p:cNvSpPr>
          <p:nvPr>
            <p:ph type="body" sz="half" idx="2"/>
          </p:nvPr>
        </p:nvSpPr>
        <p:spPr>
          <a:xfrm>
            <a:off x="346278" y="2057400"/>
            <a:ext cx="4425748" cy="3811588"/>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5BA2148-8B49-F172-846B-15BFD039603B}"/>
              </a:ext>
            </a:extLst>
          </p:cNvPr>
          <p:cNvSpPr>
            <a:spLocks noGrp="1"/>
          </p:cNvSpPr>
          <p:nvPr>
            <p:ph type="sldNum" sz="quarter" idx="12"/>
          </p:nvPr>
        </p:nvSpPr>
        <p:spPr/>
        <p:txBody>
          <a:bodyPr/>
          <a:lstStyle/>
          <a:p>
            <a:fld id="{3C82093E-F7CD-0045-8C57-C204C8A5FAA0}" type="slidenum">
              <a:rPr lang="en-US" smtClean="0"/>
              <a:t>‹#›</a:t>
            </a:fld>
            <a:endParaRPr lang="en-US"/>
          </a:p>
        </p:txBody>
      </p:sp>
      <p:sp>
        <p:nvSpPr>
          <p:cNvPr id="8" name="Footer Placeholder 7">
            <a:extLst>
              <a:ext uri="{FF2B5EF4-FFF2-40B4-BE49-F238E27FC236}">
                <a16:creationId xmlns:a16="http://schemas.microsoft.com/office/drawing/2014/main" id="{BD862DAE-9171-651D-3288-36CA08B67EE5}"/>
              </a:ext>
            </a:extLst>
          </p:cNvPr>
          <p:cNvSpPr>
            <a:spLocks noGrp="1"/>
          </p:cNvSpPr>
          <p:nvPr>
            <p:ph type="ftr" sz="quarter" idx="13"/>
          </p:nvPr>
        </p:nvSpPr>
        <p:spPr/>
        <p:txBody>
          <a:bodyPr/>
          <a:lstStyle/>
          <a:p>
            <a:endParaRPr lang="en-US"/>
          </a:p>
        </p:txBody>
      </p:sp>
    </p:spTree>
    <p:extLst>
      <p:ext uri="{BB962C8B-B14F-4D97-AF65-F5344CB8AC3E}">
        <p14:creationId xmlns:p14="http://schemas.microsoft.com/office/powerpoint/2010/main" val="2189151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F21-6C9C-5DBE-7C4E-06A734C47AF1}"/>
              </a:ext>
            </a:extLst>
          </p:cNvPr>
          <p:cNvSpPr>
            <a:spLocks noGrp="1"/>
          </p:cNvSpPr>
          <p:nvPr>
            <p:ph type="title"/>
          </p:nvPr>
        </p:nvSpPr>
        <p:spPr>
          <a:xfrm>
            <a:off x="346278" y="298642"/>
            <a:ext cx="4425748" cy="1600200"/>
          </a:xfrm>
        </p:spPr>
        <p:txBody>
          <a:bodyPr anchor="t"/>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D6CC78A-8F66-0BF4-FFAF-9E13429488A7}"/>
              </a:ext>
            </a:extLst>
          </p:cNvPr>
          <p:cNvSpPr>
            <a:spLocks noGrp="1"/>
          </p:cNvSpPr>
          <p:nvPr>
            <p:ph type="body" sz="half" idx="2"/>
          </p:nvPr>
        </p:nvSpPr>
        <p:spPr>
          <a:xfrm>
            <a:off x="346278" y="2057400"/>
            <a:ext cx="4425748" cy="3811588"/>
          </a:xfrm>
        </p:spPr>
        <p:txBody>
          <a:bodyPr/>
          <a:lstStyle>
            <a:lvl1pPr marL="0" indent="0">
              <a:buNone/>
              <a:defRPr sz="160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5BA2148-8B49-F172-846B-15BFD039603B}"/>
              </a:ext>
            </a:extLst>
          </p:cNvPr>
          <p:cNvSpPr>
            <a:spLocks noGrp="1"/>
          </p:cNvSpPr>
          <p:nvPr>
            <p:ph type="sldNum" sz="quarter" idx="12"/>
          </p:nvPr>
        </p:nvSpPr>
        <p:spPr/>
        <p:txBody>
          <a:bodyPr/>
          <a:lstStyle/>
          <a:p>
            <a:fld id="{3C82093E-F7CD-0045-8C57-C204C8A5FAA0}" type="slidenum">
              <a:rPr lang="en-US" smtClean="0"/>
              <a:t>‹#›</a:t>
            </a:fld>
            <a:endParaRPr lang="en-US"/>
          </a:p>
        </p:txBody>
      </p:sp>
      <p:sp>
        <p:nvSpPr>
          <p:cNvPr id="9" name="Picture Placeholder 7">
            <a:extLst>
              <a:ext uri="{FF2B5EF4-FFF2-40B4-BE49-F238E27FC236}">
                <a16:creationId xmlns:a16="http://schemas.microsoft.com/office/drawing/2014/main" id="{EF217424-0693-1B67-6A2D-5F55EE8EED08}"/>
              </a:ext>
            </a:extLst>
          </p:cNvPr>
          <p:cNvSpPr>
            <a:spLocks noGrp="1"/>
          </p:cNvSpPr>
          <p:nvPr>
            <p:ph type="pic" sz="quarter" idx="14"/>
          </p:nvPr>
        </p:nvSpPr>
        <p:spPr>
          <a:xfrm>
            <a:off x="5162347" y="298642"/>
            <a:ext cx="6683375" cy="5583238"/>
          </a:xfrm>
        </p:spPr>
        <p:txBody>
          <a:bodyPr/>
          <a:lstStyle/>
          <a:p>
            <a:r>
              <a:rPr lang="en-US"/>
              <a:t>Click icon to add picture</a:t>
            </a:r>
          </a:p>
        </p:txBody>
      </p:sp>
      <p:sp>
        <p:nvSpPr>
          <p:cNvPr id="10" name="Footer Placeholder 9">
            <a:extLst>
              <a:ext uri="{FF2B5EF4-FFF2-40B4-BE49-F238E27FC236}">
                <a16:creationId xmlns:a16="http://schemas.microsoft.com/office/drawing/2014/main" id="{D0FE5F00-D53E-264B-FA89-BDC22816A742}"/>
              </a:ext>
            </a:extLst>
          </p:cNvPr>
          <p:cNvSpPr>
            <a:spLocks noGrp="1"/>
          </p:cNvSpPr>
          <p:nvPr>
            <p:ph type="ftr" sz="quarter" idx="15"/>
          </p:nvPr>
        </p:nvSpPr>
        <p:spPr/>
        <p:txBody>
          <a:bodyPr/>
          <a:lstStyle/>
          <a:p>
            <a:endParaRPr lang="en-US"/>
          </a:p>
        </p:txBody>
      </p:sp>
    </p:spTree>
    <p:extLst>
      <p:ext uri="{BB962C8B-B14F-4D97-AF65-F5344CB8AC3E}">
        <p14:creationId xmlns:p14="http://schemas.microsoft.com/office/powerpoint/2010/main" val="1088267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Slide">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2A3A4A-EA0B-8492-AD56-6C4516549756}"/>
              </a:ext>
            </a:extLst>
          </p:cNvPr>
          <p:cNvSpPr>
            <a:spLocks noChangeAspect="1"/>
          </p:cNvSpPr>
          <p:nvPr userDrawn="1"/>
        </p:nvSpPr>
        <p:spPr>
          <a:xfrm>
            <a:off x="11231873" y="282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6">
            <a:extLst>
              <a:ext uri="{FF2B5EF4-FFF2-40B4-BE49-F238E27FC236}">
                <a16:creationId xmlns:a16="http://schemas.microsoft.com/office/drawing/2014/main" id="{EEB10197-F7B5-C18E-D491-F5F99DEF90BE}"/>
              </a:ext>
            </a:extLst>
          </p:cNvPr>
          <p:cNvSpPr>
            <a:spLocks noGrp="1"/>
          </p:cNvSpPr>
          <p:nvPr>
            <p:ph sz="quarter" idx="15" hasCustomPrompt="1"/>
          </p:nvPr>
        </p:nvSpPr>
        <p:spPr>
          <a:xfrm>
            <a:off x="294127" y="2943162"/>
            <a:ext cx="6379173" cy="1747166"/>
          </a:xfrm>
        </p:spPr>
        <p:txBody>
          <a:bodyPr/>
          <a:lstStyle>
            <a:lvl2pPr marL="0" indent="0">
              <a:buNone/>
              <a:defRPr sz="2000"/>
            </a:lvl2pPr>
          </a:lstStyle>
          <a:p>
            <a:pPr lvl="1"/>
            <a:r>
              <a:rPr lang="en-US" dirty="0"/>
              <a:t>Contact Info here</a:t>
            </a:r>
          </a:p>
          <a:p>
            <a:pPr lvl="1"/>
            <a:endParaRPr lang="en-US" dirty="0"/>
          </a:p>
        </p:txBody>
      </p:sp>
      <p:sp>
        <p:nvSpPr>
          <p:cNvPr id="4" name="Rectangle 3">
            <a:extLst>
              <a:ext uri="{FF2B5EF4-FFF2-40B4-BE49-F238E27FC236}">
                <a16:creationId xmlns:a16="http://schemas.microsoft.com/office/drawing/2014/main" id="{FEB35E25-6DED-BF4F-68A0-D5D74BCC4233}"/>
              </a:ext>
            </a:extLst>
          </p:cNvPr>
          <p:cNvSpPr>
            <a:spLocks noChangeAspect="1"/>
          </p:cNvSpPr>
          <p:nvPr userDrawn="1"/>
        </p:nvSpPr>
        <p:spPr>
          <a:xfrm>
            <a:off x="10565873" y="948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DCA4E3-B007-7C99-D472-B7E5DD2CD498}"/>
              </a:ext>
            </a:extLst>
          </p:cNvPr>
          <p:cNvSpPr>
            <a:spLocks noChangeAspect="1"/>
          </p:cNvSpPr>
          <p:nvPr userDrawn="1"/>
        </p:nvSpPr>
        <p:spPr>
          <a:xfrm>
            <a:off x="9233873" y="1614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060451-D1F1-332B-44BF-65E84C73DA61}"/>
              </a:ext>
            </a:extLst>
          </p:cNvPr>
          <p:cNvSpPr>
            <a:spLocks noChangeAspect="1"/>
          </p:cNvSpPr>
          <p:nvPr userDrawn="1"/>
        </p:nvSpPr>
        <p:spPr>
          <a:xfrm>
            <a:off x="7901873" y="282491"/>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53B586-B4AE-D2DF-A566-5A0CEEF47033}"/>
              </a:ext>
            </a:extLst>
          </p:cNvPr>
          <p:cNvSpPr>
            <a:spLocks noChangeAspect="1"/>
          </p:cNvSpPr>
          <p:nvPr userDrawn="1"/>
        </p:nvSpPr>
        <p:spPr>
          <a:xfrm>
            <a:off x="11231873" y="2943162"/>
            <a:ext cx="666000" cy="666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C69271-8C5A-4E18-3DEB-FA6274A660E4}"/>
              </a:ext>
            </a:extLst>
          </p:cNvPr>
          <p:cNvSpPr>
            <a:spLocks noChangeAspect="1"/>
          </p:cNvSpPr>
          <p:nvPr userDrawn="1"/>
        </p:nvSpPr>
        <p:spPr>
          <a:xfrm>
            <a:off x="9899873" y="4937833"/>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B2CAA1-9671-B958-DB7B-88E38C455F52}"/>
              </a:ext>
            </a:extLst>
          </p:cNvPr>
          <p:cNvPicPr>
            <a:picLocks noChangeAspect="1"/>
          </p:cNvPicPr>
          <p:nvPr userDrawn="1"/>
        </p:nvPicPr>
        <p:blipFill>
          <a:blip r:embed="rId2"/>
          <a:stretch>
            <a:fillRect/>
          </a:stretch>
        </p:blipFill>
        <p:spPr>
          <a:xfrm>
            <a:off x="294127" y="282491"/>
            <a:ext cx="832836" cy="558000"/>
          </a:xfrm>
          <a:prstGeom prst="rect">
            <a:avLst/>
          </a:prstGeom>
        </p:spPr>
      </p:pic>
    </p:spTree>
    <p:extLst>
      <p:ext uri="{BB962C8B-B14F-4D97-AF65-F5344CB8AC3E}">
        <p14:creationId xmlns:p14="http://schemas.microsoft.com/office/powerpoint/2010/main" val="366158840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69A0F4-749A-3AE7-4348-7DE09234ED92}"/>
              </a:ext>
            </a:extLst>
          </p:cNvPr>
          <p:cNvPicPr>
            <a:picLocks noChangeAspect="1"/>
          </p:cNvPicPr>
          <p:nvPr userDrawn="1"/>
        </p:nvPicPr>
        <p:blipFill>
          <a:blip r:embed="rId2"/>
          <a:stretch>
            <a:fillRect/>
          </a:stretch>
        </p:blipFill>
        <p:spPr>
          <a:xfrm>
            <a:off x="-1" y="0"/>
            <a:ext cx="12191999" cy="6858000"/>
          </a:xfrm>
          <a:prstGeom prst="rect">
            <a:avLst/>
          </a:prstGeom>
        </p:spPr>
      </p:pic>
      <p:sp>
        <p:nvSpPr>
          <p:cNvPr id="22" name="Rectangle 21">
            <a:extLst>
              <a:ext uri="{FF2B5EF4-FFF2-40B4-BE49-F238E27FC236}">
                <a16:creationId xmlns:a16="http://schemas.microsoft.com/office/drawing/2014/main" id="{44006080-E8D8-E6BA-9284-232E410DE21D}"/>
              </a:ext>
            </a:extLst>
          </p:cNvPr>
          <p:cNvSpPr/>
          <p:nvPr userDrawn="1"/>
        </p:nvSpPr>
        <p:spPr>
          <a:xfrm flipH="1">
            <a:off x="5911609" y="1664196"/>
            <a:ext cx="6010555" cy="4911358"/>
          </a:xfrm>
          <a:prstGeom prst="rect">
            <a:avLst/>
          </a:prstGeom>
          <a:blipFill>
            <a:blip r:embed="rId3"/>
            <a:srcRect/>
            <a:stretch>
              <a:fillRect t="-16942" b="-66364"/>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10571F4-64FF-2084-9406-D9399B7B0A2F}"/>
              </a:ext>
            </a:extLst>
          </p:cNvPr>
          <p:cNvSpPr>
            <a:spLocks noChangeAspect="1"/>
          </p:cNvSpPr>
          <p:nvPr userDrawn="1"/>
        </p:nvSpPr>
        <p:spPr>
          <a:xfrm>
            <a:off x="5240785" y="1664198"/>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368C15-683C-CB56-6682-D6B057A5B126}"/>
              </a:ext>
            </a:extLst>
          </p:cNvPr>
          <p:cNvSpPr>
            <a:spLocks noChangeAspect="1"/>
          </p:cNvSpPr>
          <p:nvPr userDrawn="1"/>
        </p:nvSpPr>
        <p:spPr>
          <a:xfrm>
            <a:off x="291286" y="5904097"/>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9A7189-E153-92F5-D147-F2F09B01699B}"/>
              </a:ext>
            </a:extLst>
          </p:cNvPr>
          <p:cNvSpPr>
            <a:spLocks noChangeAspect="1"/>
          </p:cNvSpPr>
          <p:nvPr userDrawn="1"/>
        </p:nvSpPr>
        <p:spPr>
          <a:xfrm>
            <a:off x="7888159" y="5920722"/>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2E5B51-4266-F9C2-E1A8-1D3E1CF361AD}"/>
              </a:ext>
            </a:extLst>
          </p:cNvPr>
          <p:cNvSpPr>
            <a:spLocks noChangeAspect="1"/>
          </p:cNvSpPr>
          <p:nvPr userDrawn="1"/>
        </p:nvSpPr>
        <p:spPr>
          <a:xfrm>
            <a:off x="11256164" y="4328197"/>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C83197-3BEE-9022-D87A-0F70385A94EC}"/>
              </a:ext>
            </a:extLst>
          </p:cNvPr>
          <p:cNvSpPr>
            <a:spLocks noChangeAspect="1"/>
          </p:cNvSpPr>
          <p:nvPr userDrawn="1"/>
        </p:nvSpPr>
        <p:spPr>
          <a:xfrm>
            <a:off x="957286" y="5238097"/>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731355C-63BF-6904-43EE-CF8F2DBCB1A6}"/>
              </a:ext>
            </a:extLst>
          </p:cNvPr>
          <p:cNvSpPr>
            <a:spLocks noChangeAspect="1"/>
          </p:cNvSpPr>
          <p:nvPr userDrawn="1"/>
        </p:nvSpPr>
        <p:spPr>
          <a:xfrm>
            <a:off x="11256164" y="166419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93900F-A287-9CAD-91D4-2112C674691E}"/>
              </a:ext>
            </a:extLst>
          </p:cNvPr>
          <p:cNvSpPr>
            <a:spLocks noChangeAspect="1"/>
          </p:cNvSpPr>
          <p:nvPr userDrawn="1"/>
        </p:nvSpPr>
        <p:spPr>
          <a:xfrm>
            <a:off x="10590163" y="233019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Placeholder 90">
            <a:extLst>
              <a:ext uri="{FF2B5EF4-FFF2-40B4-BE49-F238E27FC236}">
                <a16:creationId xmlns:a16="http://schemas.microsoft.com/office/drawing/2014/main" id="{92F9D4C4-FB94-C7E1-47CA-96287C909212}"/>
              </a:ext>
            </a:extLst>
          </p:cNvPr>
          <p:cNvSpPr>
            <a:spLocks noGrp="1"/>
          </p:cNvSpPr>
          <p:nvPr>
            <p:ph type="body" sz="quarter" idx="12"/>
          </p:nvPr>
        </p:nvSpPr>
        <p:spPr>
          <a:xfrm>
            <a:off x="600536" y="549653"/>
            <a:ext cx="4337164" cy="797676"/>
          </a:xfrm>
        </p:spPr>
        <p:txBody>
          <a:bodyPr>
            <a:normAutofit/>
          </a:bodyPr>
          <a:lstStyle>
            <a:lvl1pPr>
              <a:lnSpc>
                <a:spcPct val="100000"/>
              </a:lnSpc>
              <a:spcBef>
                <a:spcPts val="0"/>
              </a:spcBef>
              <a:spcAft>
                <a:spcPts val="0"/>
              </a:spcAft>
              <a:defRPr sz="1500" b="1" i="0">
                <a:latin typeface="Barlow" pitchFamily="2" charset="77"/>
              </a:defRPr>
            </a:lvl1pPr>
          </a:lstStyle>
          <a:p>
            <a:pPr lvl="0"/>
            <a:r>
              <a:rPr lang="en-US"/>
              <a:t>Click to edit Master text styles</a:t>
            </a:r>
          </a:p>
        </p:txBody>
      </p:sp>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5890161" y="549653"/>
            <a:ext cx="1525147" cy="204071"/>
          </a:xfrm>
        </p:spPr>
        <p:txBody>
          <a:bodyPr>
            <a:normAutofit/>
          </a:bodyPr>
          <a:lstStyle>
            <a:lvl1pPr>
              <a:lnSpc>
                <a:spcPct val="80000"/>
              </a:lnSpc>
              <a:spcBef>
                <a:spcPts val="0"/>
              </a:spcBef>
              <a:spcAft>
                <a:spcPts val="0"/>
              </a:spcAft>
              <a:defRPr sz="1500" b="0" i="0">
                <a:latin typeface="Barlow" pitchFamily="2" charset="77"/>
              </a:defRPr>
            </a:lvl1pPr>
          </a:lstStyle>
          <a:p>
            <a:pPr lvl="0"/>
            <a:r>
              <a:rPr lang="en-US" dirty="0"/>
              <a:t>May 26, 2023</a:t>
            </a:r>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600536" y="1664197"/>
            <a:ext cx="4337165" cy="3324487"/>
          </a:xfrm>
        </p:spPr>
        <p:txBody>
          <a:bodyPr>
            <a:normAutofit/>
          </a:bodyPr>
          <a:lstStyle>
            <a:lvl1pPr>
              <a:lnSpc>
                <a:spcPct val="80000"/>
              </a:lnSpc>
              <a:spcBef>
                <a:spcPts val="0"/>
              </a:spcBef>
              <a:spcAft>
                <a:spcPts val="0"/>
              </a:spcAft>
              <a:defRPr sz="4500" b="1"/>
            </a:lvl1pPr>
          </a:lstStyle>
          <a:p>
            <a:pPr lvl="0"/>
            <a:r>
              <a:rPr lang="en-US" dirty="0"/>
              <a:t>Click to edit Master title style</a:t>
            </a:r>
          </a:p>
        </p:txBody>
      </p:sp>
      <p:pic>
        <p:nvPicPr>
          <p:cNvPr id="99" name="Picture 98">
            <a:extLst>
              <a:ext uri="{FF2B5EF4-FFF2-40B4-BE49-F238E27FC236}">
                <a16:creationId xmlns:a16="http://schemas.microsoft.com/office/drawing/2014/main" id="{1F742C76-3D6D-D97C-47B6-3FC4009629EE}"/>
              </a:ext>
            </a:extLst>
          </p:cNvPr>
          <p:cNvPicPr>
            <a:picLocks noChangeAspect="1"/>
          </p:cNvPicPr>
          <p:nvPr userDrawn="1"/>
        </p:nvPicPr>
        <p:blipFill>
          <a:blip r:embed="rId4"/>
          <a:stretch>
            <a:fillRect/>
          </a:stretch>
        </p:blipFill>
        <p:spPr>
          <a:xfrm>
            <a:off x="10824131" y="555160"/>
            <a:ext cx="830815" cy="553877"/>
          </a:xfrm>
          <a:prstGeom prst="rect">
            <a:avLst/>
          </a:prstGeom>
        </p:spPr>
      </p:pic>
    </p:spTree>
    <p:extLst>
      <p:ext uri="{BB962C8B-B14F-4D97-AF65-F5344CB8AC3E}">
        <p14:creationId xmlns:p14="http://schemas.microsoft.com/office/powerpoint/2010/main" val="376855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269A0F4-749A-3AE7-4348-7DE09234ED92}"/>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7055512" y="763284"/>
            <a:ext cx="4386671" cy="3006094"/>
          </a:xfrm>
        </p:spPr>
        <p:txBody>
          <a:bodyPr>
            <a:normAutofit/>
          </a:bodyPr>
          <a:lstStyle>
            <a:lvl1pPr>
              <a:lnSpc>
                <a:spcPct val="80000"/>
              </a:lnSpc>
              <a:spcBef>
                <a:spcPts val="0"/>
              </a:spcBef>
              <a:spcAft>
                <a:spcPts val="0"/>
              </a:spcAft>
              <a:defRPr sz="4500" b="1"/>
            </a:lvl1pPr>
          </a:lstStyle>
          <a:p>
            <a:pPr lvl="0"/>
            <a:r>
              <a:rPr lang="en-US" dirty="0"/>
              <a:t>Click to edit Master title style</a:t>
            </a:r>
          </a:p>
        </p:txBody>
      </p:sp>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7055512" y="4105278"/>
            <a:ext cx="1525147" cy="204071"/>
          </a:xfrm>
        </p:spPr>
        <p:txBody>
          <a:bodyPr>
            <a:normAutofit/>
          </a:bodyPr>
          <a:lstStyle>
            <a:lvl1pPr>
              <a:lnSpc>
                <a:spcPct val="80000"/>
              </a:lnSpc>
              <a:spcBef>
                <a:spcPts val="0"/>
              </a:spcBef>
              <a:spcAft>
                <a:spcPts val="0"/>
              </a:spcAft>
              <a:defRPr sz="1500" b="0" i="0">
                <a:latin typeface="Barlow" pitchFamily="2" charset="77"/>
              </a:defRPr>
            </a:lvl1pPr>
          </a:lstStyle>
          <a:p>
            <a:pPr lvl="0"/>
            <a:r>
              <a:rPr lang="en-US" dirty="0"/>
              <a:t>May 26, 2023</a:t>
            </a:r>
          </a:p>
        </p:txBody>
      </p:sp>
      <p:cxnSp>
        <p:nvCxnSpPr>
          <p:cNvPr id="96" name="Straight Connector 95">
            <a:extLst>
              <a:ext uri="{FF2B5EF4-FFF2-40B4-BE49-F238E27FC236}">
                <a16:creationId xmlns:a16="http://schemas.microsoft.com/office/drawing/2014/main" id="{79AB058B-ED19-2BD6-7B35-B90BA44BA47F}"/>
              </a:ext>
            </a:extLst>
          </p:cNvPr>
          <p:cNvCxnSpPr>
            <a:cxnSpLocks/>
          </p:cNvCxnSpPr>
          <p:nvPr userDrawn="1"/>
        </p:nvCxnSpPr>
        <p:spPr>
          <a:xfrm flipH="1">
            <a:off x="7155620" y="4460306"/>
            <a:ext cx="4286562" cy="0"/>
          </a:xfrm>
          <a:prstGeom prst="line">
            <a:avLst/>
          </a:prstGeom>
        </p:spPr>
        <p:style>
          <a:lnRef idx="1">
            <a:schemeClr val="dk1"/>
          </a:lnRef>
          <a:fillRef idx="0">
            <a:schemeClr val="dk1"/>
          </a:fillRef>
          <a:effectRef idx="0">
            <a:schemeClr val="dk1"/>
          </a:effectRef>
          <a:fontRef idx="minor">
            <a:schemeClr val="tx1"/>
          </a:fontRef>
        </p:style>
      </p:cxnSp>
      <p:sp>
        <p:nvSpPr>
          <p:cNvPr id="94" name="Text Placeholder 90">
            <a:extLst>
              <a:ext uri="{FF2B5EF4-FFF2-40B4-BE49-F238E27FC236}">
                <a16:creationId xmlns:a16="http://schemas.microsoft.com/office/drawing/2014/main" id="{92F9D4C4-FB94-C7E1-47CA-96287C909212}"/>
              </a:ext>
            </a:extLst>
          </p:cNvPr>
          <p:cNvSpPr>
            <a:spLocks noGrp="1"/>
          </p:cNvSpPr>
          <p:nvPr>
            <p:ph type="body" sz="quarter" idx="12"/>
          </p:nvPr>
        </p:nvSpPr>
        <p:spPr>
          <a:xfrm>
            <a:off x="7055512" y="4580193"/>
            <a:ext cx="4386670" cy="797676"/>
          </a:xfrm>
        </p:spPr>
        <p:txBody>
          <a:bodyPr>
            <a:normAutofit/>
          </a:bodyPr>
          <a:lstStyle>
            <a:lvl1pPr>
              <a:lnSpc>
                <a:spcPct val="100000"/>
              </a:lnSpc>
              <a:spcBef>
                <a:spcPts val="0"/>
              </a:spcBef>
              <a:spcAft>
                <a:spcPts val="0"/>
              </a:spcAft>
              <a:defRPr sz="1500" b="1" i="0">
                <a:latin typeface="Barlow" pitchFamily="2" charset="77"/>
              </a:defRPr>
            </a:lvl1pPr>
          </a:lstStyle>
          <a:p>
            <a:pPr lvl="0"/>
            <a:r>
              <a:rPr lang="en-US"/>
              <a:t>Click to edit Master text styles</a:t>
            </a:r>
          </a:p>
        </p:txBody>
      </p:sp>
      <p:pic>
        <p:nvPicPr>
          <p:cNvPr id="99" name="Picture 98">
            <a:extLst>
              <a:ext uri="{FF2B5EF4-FFF2-40B4-BE49-F238E27FC236}">
                <a16:creationId xmlns:a16="http://schemas.microsoft.com/office/drawing/2014/main" id="{1F742C76-3D6D-D97C-47B6-3FC4009629EE}"/>
              </a:ext>
            </a:extLst>
          </p:cNvPr>
          <p:cNvPicPr>
            <a:picLocks noChangeAspect="1"/>
          </p:cNvPicPr>
          <p:nvPr userDrawn="1"/>
        </p:nvPicPr>
        <p:blipFill>
          <a:blip r:embed="rId3"/>
          <a:stretch>
            <a:fillRect/>
          </a:stretch>
        </p:blipFill>
        <p:spPr>
          <a:xfrm>
            <a:off x="10824131" y="5817883"/>
            <a:ext cx="830815" cy="553877"/>
          </a:xfrm>
          <a:prstGeom prst="rect">
            <a:avLst/>
          </a:prstGeom>
        </p:spPr>
      </p:pic>
      <p:sp>
        <p:nvSpPr>
          <p:cNvPr id="26" name="Rectangle 25">
            <a:extLst>
              <a:ext uri="{FF2B5EF4-FFF2-40B4-BE49-F238E27FC236}">
                <a16:creationId xmlns:a16="http://schemas.microsoft.com/office/drawing/2014/main" id="{B0D082D3-1211-68EA-3B1A-C3348675E011}"/>
              </a:ext>
            </a:extLst>
          </p:cNvPr>
          <p:cNvSpPr/>
          <p:nvPr userDrawn="1"/>
        </p:nvSpPr>
        <p:spPr>
          <a:xfrm>
            <a:off x="288471" y="282754"/>
            <a:ext cx="6330096" cy="6292800"/>
          </a:xfrm>
          <a:prstGeom prst="rect">
            <a:avLst/>
          </a:prstGeom>
          <a:blipFill>
            <a:blip r:embed="rId4"/>
            <a:srcRect/>
            <a:stretch>
              <a:fillRect t="-3748" b="-4675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96827A8E-EE5F-3EEA-5B7D-54511179C3F3}"/>
              </a:ext>
            </a:extLst>
          </p:cNvPr>
          <p:cNvGrpSpPr/>
          <p:nvPr userDrawn="1"/>
        </p:nvGrpSpPr>
        <p:grpSpPr>
          <a:xfrm>
            <a:off x="272079" y="1928669"/>
            <a:ext cx="3348242" cy="4662906"/>
            <a:chOff x="4907275" y="-46539"/>
            <a:chExt cx="3348242" cy="4662906"/>
          </a:xfrm>
        </p:grpSpPr>
        <p:sp>
          <p:nvSpPr>
            <p:cNvPr id="39" name="Rectangle 38">
              <a:extLst>
                <a:ext uri="{FF2B5EF4-FFF2-40B4-BE49-F238E27FC236}">
                  <a16:creationId xmlns:a16="http://schemas.microsoft.com/office/drawing/2014/main" id="{D731355C-63BF-6904-43EE-CF8F2DBCB1A6}"/>
                </a:ext>
              </a:extLst>
            </p:cNvPr>
            <p:cNvSpPr>
              <a:spLocks noChangeAspect="1"/>
            </p:cNvSpPr>
            <p:nvPr userDrawn="1"/>
          </p:nvSpPr>
          <p:spPr>
            <a:xfrm>
              <a:off x="6923515" y="1952367"/>
              <a:ext cx="666000" cy="66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8CFFFDD5-65A6-D8FB-1472-3092F5E7ECE9}"/>
                </a:ext>
              </a:extLst>
            </p:cNvPr>
            <p:cNvSpPr>
              <a:spLocks noChangeAspect="1"/>
            </p:cNvSpPr>
            <p:nvPr userDrawn="1"/>
          </p:nvSpPr>
          <p:spPr>
            <a:xfrm>
              <a:off x="4912517" y="3284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92ACEE1-DE35-1FD9-4A68-460D35F0A156}"/>
                </a:ext>
              </a:extLst>
            </p:cNvPr>
            <p:cNvSpPr>
              <a:spLocks noChangeAspect="1"/>
            </p:cNvSpPr>
            <p:nvPr userDrawn="1"/>
          </p:nvSpPr>
          <p:spPr>
            <a:xfrm>
              <a:off x="7589517" y="2618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184DD21-6B84-1FD1-7FB8-0BD87C100A06}"/>
                </a:ext>
              </a:extLst>
            </p:cNvPr>
            <p:cNvSpPr>
              <a:spLocks noChangeAspect="1"/>
            </p:cNvSpPr>
            <p:nvPr userDrawn="1"/>
          </p:nvSpPr>
          <p:spPr>
            <a:xfrm>
              <a:off x="7589515" y="1286367"/>
              <a:ext cx="666000" cy="66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74EAC647-5AA5-7A26-4F87-BF58E24D48B6}"/>
                </a:ext>
              </a:extLst>
            </p:cNvPr>
            <p:cNvSpPr>
              <a:spLocks noChangeAspect="1"/>
            </p:cNvSpPr>
            <p:nvPr userDrawn="1"/>
          </p:nvSpPr>
          <p:spPr>
            <a:xfrm>
              <a:off x="6923515" y="3284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8AE907-9E59-BD0D-902C-3939E1E91868}"/>
                </a:ext>
              </a:extLst>
            </p:cNvPr>
            <p:cNvSpPr>
              <a:spLocks noChangeAspect="1"/>
            </p:cNvSpPr>
            <p:nvPr userDrawn="1"/>
          </p:nvSpPr>
          <p:spPr>
            <a:xfrm>
              <a:off x="6258895" y="3284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C727A52-1137-60E2-AED7-EF5FB7063931}"/>
                </a:ext>
              </a:extLst>
            </p:cNvPr>
            <p:cNvSpPr>
              <a:spLocks noChangeAspect="1"/>
            </p:cNvSpPr>
            <p:nvPr userDrawn="1"/>
          </p:nvSpPr>
          <p:spPr>
            <a:xfrm>
              <a:off x="5578519" y="3950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9C0ADA-8180-71B1-6C1F-D87499C49511}"/>
                </a:ext>
              </a:extLst>
            </p:cNvPr>
            <p:cNvSpPr>
              <a:spLocks noChangeAspect="1"/>
            </p:cNvSpPr>
            <p:nvPr userDrawn="1"/>
          </p:nvSpPr>
          <p:spPr>
            <a:xfrm>
              <a:off x="6248395" y="620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C248BCE-4DB9-615E-7FAB-91E049447CFD}"/>
                </a:ext>
              </a:extLst>
            </p:cNvPr>
            <p:cNvSpPr>
              <a:spLocks noChangeAspect="1"/>
            </p:cNvSpPr>
            <p:nvPr userDrawn="1"/>
          </p:nvSpPr>
          <p:spPr>
            <a:xfrm>
              <a:off x="5578519" y="-46539"/>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4131B78-ECA9-4CE4-DA0A-B4FDBA10A140}"/>
                </a:ext>
              </a:extLst>
            </p:cNvPr>
            <p:cNvSpPr>
              <a:spLocks noChangeAspect="1"/>
            </p:cNvSpPr>
            <p:nvPr userDrawn="1"/>
          </p:nvSpPr>
          <p:spPr>
            <a:xfrm>
              <a:off x="4907275" y="62036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176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 with image 1">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368C15-683C-CB56-6682-D6B057A5B126}"/>
              </a:ext>
            </a:extLst>
          </p:cNvPr>
          <p:cNvSpPr>
            <a:spLocks noChangeAspect="1"/>
          </p:cNvSpPr>
          <p:nvPr userDrawn="1"/>
        </p:nvSpPr>
        <p:spPr>
          <a:xfrm>
            <a:off x="8118761" y="5904097"/>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8451274" y="282492"/>
            <a:ext cx="3446598" cy="666000"/>
          </a:xfrm>
        </p:spPr>
        <p:txBody>
          <a:bodyPr>
            <a:normAutofit/>
          </a:bodyPr>
          <a:lstStyle>
            <a:lvl1pPr>
              <a:lnSpc>
                <a:spcPct val="80000"/>
              </a:lnSpc>
              <a:spcBef>
                <a:spcPts val="0"/>
              </a:spcBef>
              <a:spcAft>
                <a:spcPts val="0"/>
              </a:spcAft>
              <a:defRPr sz="4000" b="0" i="0">
                <a:latin typeface="Barlow" pitchFamily="2" charset="77"/>
              </a:defRPr>
            </a:lvl1pPr>
          </a:lstStyle>
          <a:p>
            <a:pPr lvl="0"/>
            <a:r>
              <a:rPr lang="en-US" dirty="0"/>
              <a:t>Section 01</a:t>
            </a:r>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291272" y="1266129"/>
            <a:ext cx="7161463" cy="2419179"/>
          </a:xfrm>
        </p:spPr>
        <p:txBody>
          <a:bodyPr>
            <a:noAutofit/>
          </a:bodyPr>
          <a:lstStyle>
            <a:lvl1pPr>
              <a:lnSpc>
                <a:spcPct val="80000"/>
              </a:lnSpc>
              <a:spcBef>
                <a:spcPts val="0"/>
              </a:spcBef>
              <a:spcAft>
                <a:spcPts val="0"/>
              </a:spcAft>
              <a:defRPr sz="6000" b="0" i="0">
                <a:latin typeface="Barlow Medium" pitchFamily="2" charset="77"/>
              </a:defRPr>
            </a:lvl1pPr>
          </a:lstStyle>
          <a:p>
            <a:pPr lvl="0"/>
            <a:r>
              <a:rPr lang="en-US" dirty="0"/>
              <a:t>Click to edit Master title style</a:t>
            </a:r>
          </a:p>
        </p:txBody>
      </p:sp>
      <p:pic>
        <p:nvPicPr>
          <p:cNvPr id="6" name="Picture 5">
            <a:extLst>
              <a:ext uri="{FF2B5EF4-FFF2-40B4-BE49-F238E27FC236}">
                <a16:creationId xmlns:a16="http://schemas.microsoft.com/office/drawing/2014/main" id="{2A7FEC88-60D5-3CDA-6113-F2D1B2D7492D}"/>
              </a:ext>
            </a:extLst>
          </p:cNvPr>
          <p:cNvPicPr>
            <a:picLocks noChangeAspect="1"/>
          </p:cNvPicPr>
          <p:nvPr userDrawn="1"/>
        </p:nvPicPr>
        <p:blipFill>
          <a:blip r:embed="rId2"/>
          <a:stretch>
            <a:fillRect/>
          </a:stretch>
        </p:blipFill>
        <p:spPr>
          <a:xfrm>
            <a:off x="11518900" y="6192695"/>
            <a:ext cx="378973" cy="378973"/>
          </a:xfrm>
          <a:prstGeom prst="rect">
            <a:avLst/>
          </a:prstGeom>
        </p:spPr>
      </p:pic>
      <p:sp>
        <p:nvSpPr>
          <p:cNvPr id="7" name="Rectangle 6">
            <a:extLst>
              <a:ext uri="{FF2B5EF4-FFF2-40B4-BE49-F238E27FC236}">
                <a16:creationId xmlns:a16="http://schemas.microsoft.com/office/drawing/2014/main" id="{072A3A4A-EA0B-8492-AD56-6C4516549756}"/>
              </a:ext>
            </a:extLst>
          </p:cNvPr>
          <p:cNvSpPr>
            <a:spLocks noChangeAspect="1"/>
          </p:cNvSpPr>
          <p:nvPr userDrawn="1"/>
        </p:nvSpPr>
        <p:spPr>
          <a:xfrm>
            <a:off x="291286" y="282491"/>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844AC8-A7DA-F46F-7E14-EC4203FC840E}"/>
              </a:ext>
            </a:extLst>
          </p:cNvPr>
          <p:cNvCxnSpPr>
            <a:cxnSpLocks/>
          </p:cNvCxnSpPr>
          <p:nvPr userDrawn="1"/>
        </p:nvCxnSpPr>
        <p:spPr>
          <a:xfrm>
            <a:off x="8118761" y="282491"/>
            <a:ext cx="0" cy="6287606"/>
          </a:xfrm>
          <a:prstGeom prst="line">
            <a:avLst/>
          </a:prstGeom>
        </p:spPr>
        <p:style>
          <a:lnRef idx="1">
            <a:schemeClr val="accent3"/>
          </a:lnRef>
          <a:fillRef idx="0">
            <a:schemeClr val="accent3"/>
          </a:fillRef>
          <a:effectRef idx="0">
            <a:schemeClr val="accent3"/>
          </a:effectRef>
          <a:fontRef idx="minor">
            <a:schemeClr val="tx1"/>
          </a:fontRef>
        </p:style>
      </p:cxnSp>
      <p:sp>
        <p:nvSpPr>
          <p:cNvPr id="25" name="Picture Placeholder 23">
            <a:extLst>
              <a:ext uri="{FF2B5EF4-FFF2-40B4-BE49-F238E27FC236}">
                <a16:creationId xmlns:a16="http://schemas.microsoft.com/office/drawing/2014/main" id="{7A658A18-9754-8B4B-8246-D30F4B7E94DD}"/>
              </a:ext>
            </a:extLst>
          </p:cNvPr>
          <p:cNvSpPr>
            <a:spLocks noGrp="1"/>
          </p:cNvSpPr>
          <p:nvPr>
            <p:ph type="pic" sz="quarter" idx="14"/>
          </p:nvPr>
        </p:nvSpPr>
        <p:spPr>
          <a:xfrm>
            <a:off x="291272" y="3988236"/>
            <a:ext cx="7162800" cy="2566988"/>
          </a:xfrm>
        </p:spPr>
        <p:txBody>
          <a:bodyPr/>
          <a:lstStyle/>
          <a:p>
            <a:r>
              <a:rPr lang="en-US"/>
              <a:t>Click icon to add picture</a:t>
            </a:r>
            <a:endParaRPr lang="en-US" dirty="0"/>
          </a:p>
        </p:txBody>
      </p:sp>
      <p:sp>
        <p:nvSpPr>
          <p:cNvPr id="27" name="Content Placeholder 26">
            <a:extLst>
              <a:ext uri="{FF2B5EF4-FFF2-40B4-BE49-F238E27FC236}">
                <a16:creationId xmlns:a16="http://schemas.microsoft.com/office/drawing/2014/main" id="{EEB10197-F7B5-C18E-D491-F5F99DEF90BE}"/>
              </a:ext>
            </a:extLst>
          </p:cNvPr>
          <p:cNvSpPr>
            <a:spLocks noGrp="1"/>
          </p:cNvSpPr>
          <p:nvPr>
            <p:ph sz="quarter" idx="15" hasCustomPrompt="1"/>
          </p:nvPr>
        </p:nvSpPr>
        <p:spPr>
          <a:xfrm>
            <a:off x="8451274" y="1266129"/>
            <a:ext cx="3447039" cy="4094859"/>
          </a:xfrm>
        </p:spPr>
        <p:txBody>
          <a:bodyPr/>
          <a:lstStyle>
            <a:lvl2pPr>
              <a:defRPr sz="2000"/>
            </a:lvl2pPr>
          </a:lstStyle>
          <a:p>
            <a:pPr lvl="1"/>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Subtitle goes here</a:t>
            </a:r>
          </a:p>
          <a:p>
            <a:pPr lvl="1"/>
            <a:endParaRPr lang="en-US" dirty="0"/>
          </a:p>
        </p:txBody>
      </p:sp>
    </p:spTree>
    <p:extLst>
      <p:ext uri="{BB962C8B-B14F-4D97-AF65-F5344CB8AC3E}">
        <p14:creationId xmlns:p14="http://schemas.microsoft.com/office/powerpoint/2010/main" val="40223831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Slide with image 2">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F368C15-683C-CB56-6682-D6B057A5B126}"/>
              </a:ext>
            </a:extLst>
          </p:cNvPr>
          <p:cNvSpPr>
            <a:spLocks noChangeAspect="1"/>
          </p:cNvSpPr>
          <p:nvPr userDrawn="1"/>
        </p:nvSpPr>
        <p:spPr>
          <a:xfrm>
            <a:off x="8118761" y="5904097"/>
            <a:ext cx="666000" cy="666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8451274" y="282492"/>
            <a:ext cx="3446598" cy="666000"/>
          </a:xfrm>
        </p:spPr>
        <p:txBody>
          <a:bodyPr>
            <a:normAutofit/>
          </a:bodyPr>
          <a:lstStyle>
            <a:lvl1pPr>
              <a:lnSpc>
                <a:spcPct val="80000"/>
              </a:lnSpc>
              <a:spcBef>
                <a:spcPts val="0"/>
              </a:spcBef>
              <a:spcAft>
                <a:spcPts val="0"/>
              </a:spcAft>
              <a:defRPr sz="4000" b="0" i="0">
                <a:latin typeface="Barlow" pitchFamily="2" charset="77"/>
              </a:defRPr>
            </a:lvl1pPr>
          </a:lstStyle>
          <a:p>
            <a:pPr lvl="0"/>
            <a:r>
              <a:rPr lang="en-US" dirty="0"/>
              <a:t>Section 01</a:t>
            </a:r>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291272" y="1266129"/>
            <a:ext cx="7161463" cy="2419179"/>
          </a:xfrm>
        </p:spPr>
        <p:txBody>
          <a:bodyPr>
            <a:noAutofit/>
          </a:bodyPr>
          <a:lstStyle>
            <a:lvl1pPr>
              <a:lnSpc>
                <a:spcPct val="80000"/>
              </a:lnSpc>
              <a:spcBef>
                <a:spcPts val="0"/>
              </a:spcBef>
              <a:spcAft>
                <a:spcPts val="0"/>
              </a:spcAft>
              <a:defRPr sz="6000" b="0" i="0">
                <a:latin typeface="Barlow Medium" pitchFamily="2" charset="77"/>
              </a:defRPr>
            </a:lvl1pPr>
          </a:lstStyle>
          <a:p>
            <a:pPr lvl="0"/>
            <a:r>
              <a:rPr lang="en-US" dirty="0"/>
              <a:t>Click to edit Master title style</a:t>
            </a:r>
          </a:p>
        </p:txBody>
      </p:sp>
      <p:sp>
        <p:nvSpPr>
          <p:cNvPr id="7" name="Rectangle 6">
            <a:extLst>
              <a:ext uri="{FF2B5EF4-FFF2-40B4-BE49-F238E27FC236}">
                <a16:creationId xmlns:a16="http://schemas.microsoft.com/office/drawing/2014/main" id="{072A3A4A-EA0B-8492-AD56-6C4516549756}"/>
              </a:ext>
            </a:extLst>
          </p:cNvPr>
          <p:cNvSpPr>
            <a:spLocks noChangeAspect="1"/>
          </p:cNvSpPr>
          <p:nvPr userDrawn="1"/>
        </p:nvSpPr>
        <p:spPr>
          <a:xfrm>
            <a:off x="291286" y="282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844AC8-A7DA-F46F-7E14-EC4203FC840E}"/>
              </a:ext>
            </a:extLst>
          </p:cNvPr>
          <p:cNvCxnSpPr>
            <a:cxnSpLocks/>
          </p:cNvCxnSpPr>
          <p:nvPr userDrawn="1"/>
        </p:nvCxnSpPr>
        <p:spPr>
          <a:xfrm>
            <a:off x="8118761" y="282491"/>
            <a:ext cx="0" cy="6287606"/>
          </a:xfrm>
          <a:prstGeom prst="line">
            <a:avLst/>
          </a:prstGeom>
          <a:ln w="9525"/>
        </p:spPr>
        <p:style>
          <a:lnRef idx="2">
            <a:schemeClr val="dk1"/>
          </a:lnRef>
          <a:fillRef idx="0">
            <a:schemeClr val="dk1"/>
          </a:fillRef>
          <a:effectRef idx="1">
            <a:schemeClr val="dk1"/>
          </a:effectRef>
          <a:fontRef idx="minor">
            <a:schemeClr val="tx1"/>
          </a:fontRef>
        </p:style>
      </p:cxnSp>
      <p:sp>
        <p:nvSpPr>
          <p:cNvPr id="25" name="Picture Placeholder 23">
            <a:extLst>
              <a:ext uri="{FF2B5EF4-FFF2-40B4-BE49-F238E27FC236}">
                <a16:creationId xmlns:a16="http://schemas.microsoft.com/office/drawing/2014/main" id="{7A658A18-9754-8B4B-8246-D30F4B7E94DD}"/>
              </a:ext>
            </a:extLst>
          </p:cNvPr>
          <p:cNvSpPr>
            <a:spLocks noGrp="1"/>
          </p:cNvSpPr>
          <p:nvPr>
            <p:ph type="pic" sz="quarter" idx="14"/>
          </p:nvPr>
        </p:nvSpPr>
        <p:spPr>
          <a:xfrm>
            <a:off x="291272" y="3988236"/>
            <a:ext cx="7162800" cy="2566988"/>
          </a:xfrm>
        </p:spPr>
        <p:txBody>
          <a:bodyPr/>
          <a:lstStyle/>
          <a:p>
            <a:r>
              <a:rPr lang="en-US"/>
              <a:t>Click icon to add picture</a:t>
            </a:r>
            <a:endParaRPr lang="en-US" dirty="0"/>
          </a:p>
        </p:txBody>
      </p:sp>
      <p:sp>
        <p:nvSpPr>
          <p:cNvPr id="27" name="Content Placeholder 26">
            <a:extLst>
              <a:ext uri="{FF2B5EF4-FFF2-40B4-BE49-F238E27FC236}">
                <a16:creationId xmlns:a16="http://schemas.microsoft.com/office/drawing/2014/main" id="{EEB10197-F7B5-C18E-D491-F5F99DEF90BE}"/>
              </a:ext>
            </a:extLst>
          </p:cNvPr>
          <p:cNvSpPr>
            <a:spLocks noGrp="1"/>
          </p:cNvSpPr>
          <p:nvPr>
            <p:ph sz="quarter" idx="15" hasCustomPrompt="1"/>
          </p:nvPr>
        </p:nvSpPr>
        <p:spPr>
          <a:xfrm>
            <a:off x="8451274" y="1266129"/>
            <a:ext cx="3447039" cy="4094859"/>
          </a:xfrm>
        </p:spPr>
        <p:txBody>
          <a:bodyPr/>
          <a:lstStyle>
            <a:lvl2pPr>
              <a:buClr>
                <a:schemeClr val="accent2"/>
              </a:buClr>
              <a:defRPr sz="2000"/>
            </a:lvl2pPr>
          </a:lstStyle>
          <a:p>
            <a:pPr lvl="1"/>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Char char="•"/>
              <a:tabLst/>
              <a:defRPr/>
            </a:pPr>
            <a:r>
              <a:rPr lang="en-US" dirty="0"/>
              <a:t>Subtitle goes here</a:t>
            </a:r>
          </a:p>
          <a:p>
            <a:pPr lvl="1"/>
            <a:endParaRPr lang="en-US" dirty="0"/>
          </a:p>
        </p:txBody>
      </p:sp>
      <p:pic>
        <p:nvPicPr>
          <p:cNvPr id="2" name="Picture 1">
            <a:extLst>
              <a:ext uri="{FF2B5EF4-FFF2-40B4-BE49-F238E27FC236}">
                <a16:creationId xmlns:a16="http://schemas.microsoft.com/office/drawing/2014/main" id="{22B0F2D6-AA6A-2BC0-7ACF-A5B8D58AB8D9}"/>
              </a:ext>
            </a:extLst>
          </p:cNvPr>
          <p:cNvPicPr>
            <a:picLocks noChangeAspect="1"/>
          </p:cNvPicPr>
          <p:nvPr userDrawn="1"/>
        </p:nvPicPr>
        <p:blipFill>
          <a:blip r:embed="rId2"/>
          <a:stretch>
            <a:fillRect/>
          </a:stretch>
        </p:blipFill>
        <p:spPr>
          <a:xfrm>
            <a:off x="11519873" y="6193668"/>
            <a:ext cx="378000" cy="378000"/>
          </a:xfrm>
          <a:prstGeom prst="rect">
            <a:avLst/>
          </a:prstGeom>
        </p:spPr>
      </p:pic>
    </p:spTree>
    <p:extLst>
      <p:ext uri="{BB962C8B-B14F-4D97-AF65-F5344CB8AC3E}">
        <p14:creationId xmlns:p14="http://schemas.microsoft.com/office/powerpoint/2010/main" val="11092190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1">
    <p:bg>
      <p:bgRef idx="1001">
        <a:schemeClr val="bg2"/>
      </p:bgRef>
    </p:bg>
    <p:spTree>
      <p:nvGrpSpPr>
        <p:cNvPr id="1" name=""/>
        <p:cNvGrpSpPr/>
        <p:nvPr/>
      </p:nvGrpSpPr>
      <p:grpSpPr>
        <a:xfrm>
          <a:off x="0" y="0"/>
          <a:ext cx="0" cy="0"/>
          <a:chOff x="0" y="0"/>
          <a:chExt cx="0" cy="0"/>
        </a:xfrm>
      </p:grpSpPr>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291271" y="282491"/>
            <a:ext cx="1135743" cy="867435"/>
          </a:xfrm>
        </p:spPr>
        <p:txBody>
          <a:bodyPr>
            <a:normAutofit/>
          </a:bodyPr>
          <a:lstStyle>
            <a:lvl1pPr>
              <a:lnSpc>
                <a:spcPct val="80000"/>
              </a:lnSpc>
              <a:spcBef>
                <a:spcPts val="0"/>
              </a:spcBef>
              <a:spcAft>
                <a:spcPts val="0"/>
              </a:spcAft>
              <a:defRPr sz="6000" b="0" i="0">
                <a:latin typeface="Barlow" pitchFamily="2" charset="77"/>
              </a:defRPr>
            </a:lvl1pPr>
          </a:lstStyle>
          <a:p>
            <a:pPr lvl="0"/>
            <a:r>
              <a:rPr lang="en-US" dirty="0"/>
              <a:t>01</a:t>
            </a:r>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2188694" y="1614491"/>
            <a:ext cx="6379180" cy="2070817"/>
          </a:xfrm>
        </p:spPr>
        <p:txBody>
          <a:bodyPr>
            <a:noAutofit/>
          </a:bodyPr>
          <a:lstStyle>
            <a:lvl1pPr>
              <a:lnSpc>
                <a:spcPct val="80000"/>
              </a:lnSpc>
              <a:spcBef>
                <a:spcPts val="0"/>
              </a:spcBef>
              <a:spcAft>
                <a:spcPts val="0"/>
              </a:spcAft>
              <a:defRPr sz="6000" b="0" i="0">
                <a:latin typeface="Barlow Medium" pitchFamily="2" charset="77"/>
              </a:defRPr>
            </a:lvl1pPr>
          </a:lstStyle>
          <a:p>
            <a:pPr lvl="0"/>
            <a:r>
              <a:rPr lang="en-US" dirty="0"/>
              <a:t>Click to edit Master title style</a:t>
            </a:r>
          </a:p>
        </p:txBody>
      </p:sp>
      <p:pic>
        <p:nvPicPr>
          <p:cNvPr id="6" name="Picture 5">
            <a:extLst>
              <a:ext uri="{FF2B5EF4-FFF2-40B4-BE49-F238E27FC236}">
                <a16:creationId xmlns:a16="http://schemas.microsoft.com/office/drawing/2014/main" id="{2A7FEC88-60D5-3CDA-6113-F2D1B2D7492D}"/>
              </a:ext>
            </a:extLst>
          </p:cNvPr>
          <p:cNvPicPr>
            <a:picLocks noChangeAspect="1"/>
          </p:cNvPicPr>
          <p:nvPr userDrawn="1"/>
        </p:nvPicPr>
        <p:blipFill>
          <a:blip r:embed="rId2"/>
          <a:stretch>
            <a:fillRect/>
          </a:stretch>
        </p:blipFill>
        <p:spPr>
          <a:xfrm>
            <a:off x="11518900" y="6192695"/>
            <a:ext cx="378973" cy="378973"/>
          </a:xfrm>
          <a:prstGeom prst="rect">
            <a:avLst/>
          </a:prstGeom>
        </p:spPr>
      </p:pic>
      <p:sp>
        <p:nvSpPr>
          <p:cNvPr id="7" name="Rectangle 6">
            <a:extLst>
              <a:ext uri="{FF2B5EF4-FFF2-40B4-BE49-F238E27FC236}">
                <a16:creationId xmlns:a16="http://schemas.microsoft.com/office/drawing/2014/main" id="{072A3A4A-EA0B-8492-AD56-6C4516549756}"/>
              </a:ext>
            </a:extLst>
          </p:cNvPr>
          <p:cNvSpPr>
            <a:spLocks noChangeAspect="1"/>
          </p:cNvSpPr>
          <p:nvPr userDrawn="1"/>
        </p:nvSpPr>
        <p:spPr>
          <a:xfrm>
            <a:off x="11231873" y="282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844AC8-A7DA-F46F-7E14-EC4203FC840E}"/>
              </a:ext>
            </a:extLst>
          </p:cNvPr>
          <p:cNvCxnSpPr>
            <a:cxnSpLocks/>
          </p:cNvCxnSpPr>
          <p:nvPr userDrawn="1"/>
        </p:nvCxnSpPr>
        <p:spPr>
          <a:xfrm>
            <a:off x="1704106" y="282491"/>
            <a:ext cx="0" cy="6287606"/>
          </a:xfrm>
          <a:prstGeom prst="line">
            <a:avLst/>
          </a:prstGeom>
        </p:spPr>
        <p:style>
          <a:lnRef idx="1">
            <a:schemeClr val="accent3"/>
          </a:lnRef>
          <a:fillRef idx="0">
            <a:schemeClr val="accent3"/>
          </a:fillRef>
          <a:effectRef idx="0">
            <a:schemeClr val="accent3"/>
          </a:effectRef>
          <a:fontRef idx="minor">
            <a:schemeClr val="tx1"/>
          </a:fontRef>
        </p:style>
      </p:cxnSp>
      <p:sp>
        <p:nvSpPr>
          <p:cNvPr id="27" name="Content Placeholder 26">
            <a:extLst>
              <a:ext uri="{FF2B5EF4-FFF2-40B4-BE49-F238E27FC236}">
                <a16:creationId xmlns:a16="http://schemas.microsoft.com/office/drawing/2014/main" id="{EEB10197-F7B5-C18E-D491-F5F99DEF90BE}"/>
              </a:ext>
            </a:extLst>
          </p:cNvPr>
          <p:cNvSpPr>
            <a:spLocks noGrp="1"/>
          </p:cNvSpPr>
          <p:nvPr>
            <p:ph sz="quarter" idx="15" hasCustomPrompt="1"/>
          </p:nvPr>
        </p:nvSpPr>
        <p:spPr>
          <a:xfrm>
            <a:off x="2188693" y="4351308"/>
            <a:ext cx="6379173" cy="1747166"/>
          </a:xfrm>
        </p:spPr>
        <p:txBody>
          <a:bodyPr/>
          <a:lstStyle>
            <a:lvl2pPr>
              <a:defRPr sz="2000"/>
            </a:lvl2pPr>
          </a:lstStyle>
          <a:p>
            <a:pPr lvl="1"/>
            <a:r>
              <a:rPr lang="en-US" dirty="0"/>
              <a:t>Subtitle goes here</a:t>
            </a:r>
          </a:p>
          <a:p>
            <a:pPr marL="0" marR="0" lvl="1" indent="-2700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en-US" dirty="0"/>
              <a:t>Subtitle goes here</a:t>
            </a:r>
          </a:p>
          <a:p>
            <a:pPr lvl="1"/>
            <a:endParaRPr lang="en-US" dirty="0"/>
          </a:p>
        </p:txBody>
      </p:sp>
      <p:sp>
        <p:nvSpPr>
          <p:cNvPr id="4" name="Rectangle 3">
            <a:extLst>
              <a:ext uri="{FF2B5EF4-FFF2-40B4-BE49-F238E27FC236}">
                <a16:creationId xmlns:a16="http://schemas.microsoft.com/office/drawing/2014/main" id="{FEB35E25-6DED-BF4F-68A0-D5D74BCC4233}"/>
              </a:ext>
            </a:extLst>
          </p:cNvPr>
          <p:cNvSpPr>
            <a:spLocks noChangeAspect="1"/>
          </p:cNvSpPr>
          <p:nvPr userDrawn="1"/>
        </p:nvSpPr>
        <p:spPr>
          <a:xfrm>
            <a:off x="10565873" y="948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DCA4E3-B007-7C99-D472-B7E5DD2CD498}"/>
              </a:ext>
            </a:extLst>
          </p:cNvPr>
          <p:cNvSpPr>
            <a:spLocks noChangeAspect="1"/>
          </p:cNvSpPr>
          <p:nvPr userDrawn="1"/>
        </p:nvSpPr>
        <p:spPr>
          <a:xfrm>
            <a:off x="9233873" y="1614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060451-D1F1-332B-44BF-65E84C73DA61}"/>
              </a:ext>
            </a:extLst>
          </p:cNvPr>
          <p:cNvSpPr>
            <a:spLocks noChangeAspect="1"/>
          </p:cNvSpPr>
          <p:nvPr userDrawn="1"/>
        </p:nvSpPr>
        <p:spPr>
          <a:xfrm>
            <a:off x="7901873" y="282491"/>
            <a:ext cx="666000" cy="666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53B586-B4AE-D2DF-A566-5A0CEEF47033}"/>
              </a:ext>
            </a:extLst>
          </p:cNvPr>
          <p:cNvSpPr>
            <a:spLocks noChangeAspect="1"/>
          </p:cNvSpPr>
          <p:nvPr userDrawn="1"/>
        </p:nvSpPr>
        <p:spPr>
          <a:xfrm>
            <a:off x="11231873" y="2943162"/>
            <a:ext cx="666000" cy="6660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C69271-8C5A-4E18-3DEB-FA6274A660E4}"/>
              </a:ext>
            </a:extLst>
          </p:cNvPr>
          <p:cNvSpPr>
            <a:spLocks noChangeAspect="1"/>
          </p:cNvSpPr>
          <p:nvPr userDrawn="1"/>
        </p:nvSpPr>
        <p:spPr>
          <a:xfrm>
            <a:off x="9899873" y="4937833"/>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9098378"/>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Slide 2">
    <p:bg>
      <p:bgPr>
        <a:solidFill>
          <a:schemeClr val="accent1"/>
        </a:solidFill>
        <a:effectLst/>
      </p:bgPr>
    </p:bg>
    <p:spTree>
      <p:nvGrpSpPr>
        <p:cNvPr id="1" name=""/>
        <p:cNvGrpSpPr/>
        <p:nvPr/>
      </p:nvGrpSpPr>
      <p:grpSpPr>
        <a:xfrm>
          <a:off x="0" y="0"/>
          <a:ext cx="0" cy="0"/>
          <a:chOff x="0" y="0"/>
          <a:chExt cx="0" cy="0"/>
        </a:xfrm>
      </p:grpSpPr>
      <p:sp>
        <p:nvSpPr>
          <p:cNvPr id="93" name="Text Placeholder 90">
            <a:extLst>
              <a:ext uri="{FF2B5EF4-FFF2-40B4-BE49-F238E27FC236}">
                <a16:creationId xmlns:a16="http://schemas.microsoft.com/office/drawing/2014/main" id="{F82F9A67-529F-BBB5-567B-AB3594AB9ED6}"/>
              </a:ext>
            </a:extLst>
          </p:cNvPr>
          <p:cNvSpPr>
            <a:spLocks noGrp="1"/>
          </p:cNvSpPr>
          <p:nvPr>
            <p:ph type="body" sz="quarter" idx="11" hasCustomPrompt="1"/>
          </p:nvPr>
        </p:nvSpPr>
        <p:spPr>
          <a:xfrm>
            <a:off x="291271" y="282491"/>
            <a:ext cx="1135743" cy="867435"/>
          </a:xfrm>
        </p:spPr>
        <p:txBody>
          <a:bodyPr>
            <a:normAutofit/>
          </a:bodyPr>
          <a:lstStyle>
            <a:lvl1pPr>
              <a:lnSpc>
                <a:spcPct val="80000"/>
              </a:lnSpc>
              <a:spcBef>
                <a:spcPts val="0"/>
              </a:spcBef>
              <a:spcAft>
                <a:spcPts val="0"/>
              </a:spcAft>
              <a:defRPr sz="6000" b="0" i="0">
                <a:solidFill>
                  <a:schemeClr val="bg2"/>
                </a:solidFill>
                <a:latin typeface="Barlow" pitchFamily="2" charset="77"/>
              </a:defRPr>
            </a:lvl1pPr>
          </a:lstStyle>
          <a:p>
            <a:pPr lvl="0"/>
            <a:r>
              <a:rPr lang="en-US" dirty="0"/>
              <a:t>01</a:t>
            </a:r>
          </a:p>
        </p:txBody>
      </p:sp>
      <p:sp>
        <p:nvSpPr>
          <p:cNvPr id="91" name="Text Placeholder 90">
            <a:extLst>
              <a:ext uri="{FF2B5EF4-FFF2-40B4-BE49-F238E27FC236}">
                <a16:creationId xmlns:a16="http://schemas.microsoft.com/office/drawing/2014/main" id="{A58202A0-A6F4-23CF-900B-4D846E87E419}"/>
              </a:ext>
            </a:extLst>
          </p:cNvPr>
          <p:cNvSpPr>
            <a:spLocks noGrp="1"/>
          </p:cNvSpPr>
          <p:nvPr>
            <p:ph type="body" sz="quarter" idx="10" hasCustomPrompt="1"/>
          </p:nvPr>
        </p:nvSpPr>
        <p:spPr>
          <a:xfrm>
            <a:off x="2188694" y="1614491"/>
            <a:ext cx="6379180" cy="2070817"/>
          </a:xfrm>
        </p:spPr>
        <p:txBody>
          <a:bodyPr>
            <a:noAutofit/>
          </a:bodyPr>
          <a:lstStyle>
            <a:lvl1pPr>
              <a:lnSpc>
                <a:spcPct val="80000"/>
              </a:lnSpc>
              <a:spcBef>
                <a:spcPts val="0"/>
              </a:spcBef>
              <a:spcAft>
                <a:spcPts val="0"/>
              </a:spcAft>
              <a:defRPr sz="6000" b="0" i="0">
                <a:solidFill>
                  <a:schemeClr val="bg2"/>
                </a:solidFill>
                <a:latin typeface="Barlow Medium" pitchFamily="2" charset="77"/>
              </a:defRPr>
            </a:lvl1pPr>
          </a:lstStyle>
          <a:p>
            <a:pPr lvl="0"/>
            <a:r>
              <a:rPr lang="en-US" dirty="0"/>
              <a:t>Click to edit Master title style</a:t>
            </a:r>
          </a:p>
        </p:txBody>
      </p:sp>
      <p:pic>
        <p:nvPicPr>
          <p:cNvPr id="6" name="Picture 5">
            <a:extLst>
              <a:ext uri="{FF2B5EF4-FFF2-40B4-BE49-F238E27FC236}">
                <a16:creationId xmlns:a16="http://schemas.microsoft.com/office/drawing/2014/main" id="{2A7FEC88-60D5-3CDA-6113-F2D1B2D7492D}"/>
              </a:ext>
            </a:extLst>
          </p:cNvPr>
          <p:cNvPicPr>
            <a:picLocks noChangeAspect="1"/>
          </p:cNvPicPr>
          <p:nvPr userDrawn="1"/>
        </p:nvPicPr>
        <p:blipFill>
          <a:blip r:embed="rId2"/>
          <a:stretch>
            <a:fillRect/>
          </a:stretch>
        </p:blipFill>
        <p:spPr>
          <a:xfrm>
            <a:off x="11518900" y="6192695"/>
            <a:ext cx="378973" cy="378973"/>
          </a:xfrm>
          <a:prstGeom prst="rect">
            <a:avLst/>
          </a:prstGeom>
        </p:spPr>
      </p:pic>
      <p:sp>
        <p:nvSpPr>
          <p:cNvPr id="7" name="Rectangle 6">
            <a:extLst>
              <a:ext uri="{FF2B5EF4-FFF2-40B4-BE49-F238E27FC236}">
                <a16:creationId xmlns:a16="http://schemas.microsoft.com/office/drawing/2014/main" id="{072A3A4A-EA0B-8492-AD56-6C4516549756}"/>
              </a:ext>
            </a:extLst>
          </p:cNvPr>
          <p:cNvSpPr>
            <a:spLocks noChangeAspect="1"/>
          </p:cNvSpPr>
          <p:nvPr userDrawn="1"/>
        </p:nvSpPr>
        <p:spPr>
          <a:xfrm>
            <a:off x="11231873" y="282491"/>
            <a:ext cx="666000" cy="66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3844AC8-A7DA-F46F-7E14-EC4203FC840E}"/>
              </a:ext>
            </a:extLst>
          </p:cNvPr>
          <p:cNvCxnSpPr>
            <a:cxnSpLocks/>
          </p:cNvCxnSpPr>
          <p:nvPr userDrawn="1"/>
        </p:nvCxnSpPr>
        <p:spPr>
          <a:xfrm>
            <a:off x="1704106" y="282491"/>
            <a:ext cx="0" cy="6287606"/>
          </a:xfrm>
          <a:prstGeom prst="line">
            <a:avLst/>
          </a:prstGeom>
        </p:spPr>
        <p:style>
          <a:lnRef idx="1">
            <a:schemeClr val="accent3"/>
          </a:lnRef>
          <a:fillRef idx="0">
            <a:schemeClr val="accent3"/>
          </a:fillRef>
          <a:effectRef idx="0">
            <a:schemeClr val="accent3"/>
          </a:effectRef>
          <a:fontRef idx="minor">
            <a:schemeClr val="tx1"/>
          </a:fontRef>
        </p:style>
      </p:cxnSp>
      <p:sp>
        <p:nvSpPr>
          <p:cNvPr id="27" name="Content Placeholder 26">
            <a:extLst>
              <a:ext uri="{FF2B5EF4-FFF2-40B4-BE49-F238E27FC236}">
                <a16:creationId xmlns:a16="http://schemas.microsoft.com/office/drawing/2014/main" id="{EEB10197-F7B5-C18E-D491-F5F99DEF90BE}"/>
              </a:ext>
            </a:extLst>
          </p:cNvPr>
          <p:cNvSpPr>
            <a:spLocks noGrp="1"/>
          </p:cNvSpPr>
          <p:nvPr>
            <p:ph sz="quarter" idx="15" hasCustomPrompt="1"/>
          </p:nvPr>
        </p:nvSpPr>
        <p:spPr>
          <a:xfrm>
            <a:off x="2188693" y="4351308"/>
            <a:ext cx="6379173" cy="1747166"/>
          </a:xfrm>
        </p:spPr>
        <p:txBody>
          <a:bodyPr/>
          <a:lstStyle>
            <a:lvl2pPr>
              <a:buClr>
                <a:schemeClr val="bg1"/>
              </a:buClr>
              <a:defRPr sz="2000">
                <a:solidFill>
                  <a:schemeClr val="bg2"/>
                </a:solidFill>
              </a:defRPr>
            </a:lvl2pPr>
          </a:lstStyle>
          <a:p>
            <a:pPr lvl="1"/>
            <a:r>
              <a:rPr lang="en-US" dirty="0"/>
              <a:t>Subtitle goes here</a:t>
            </a:r>
          </a:p>
          <a:p>
            <a:pPr marL="0" marR="0" lvl="1" indent="-27000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dirty="0"/>
              <a:t>Subtitle goes here</a:t>
            </a:r>
          </a:p>
          <a:p>
            <a:pPr lvl="1"/>
            <a:endParaRPr lang="en-US" dirty="0"/>
          </a:p>
        </p:txBody>
      </p:sp>
      <p:sp>
        <p:nvSpPr>
          <p:cNvPr id="4" name="Rectangle 3">
            <a:extLst>
              <a:ext uri="{FF2B5EF4-FFF2-40B4-BE49-F238E27FC236}">
                <a16:creationId xmlns:a16="http://schemas.microsoft.com/office/drawing/2014/main" id="{FEB35E25-6DED-BF4F-68A0-D5D74BCC4233}"/>
              </a:ext>
            </a:extLst>
          </p:cNvPr>
          <p:cNvSpPr>
            <a:spLocks noChangeAspect="1"/>
          </p:cNvSpPr>
          <p:nvPr userDrawn="1"/>
        </p:nvSpPr>
        <p:spPr>
          <a:xfrm>
            <a:off x="10565873" y="948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DCA4E3-B007-7C99-D472-B7E5DD2CD498}"/>
              </a:ext>
            </a:extLst>
          </p:cNvPr>
          <p:cNvSpPr>
            <a:spLocks noChangeAspect="1"/>
          </p:cNvSpPr>
          <p:nvPr userDrawn="1"/>
        </p:nvSpPr>
        <p:spPr>
          <a:xfrm>
            <a:off x="9233873" y="1614491"/>
            <a:ext cx="666000" cy="66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4060451-D1F1-332B-44BF-65E84C73DA61}"/>
              </a:ext>
            </a:extLst>
          </p:cNvPr>
          <p:cNvSpPr>
            <a:spLocks noChangeAspect="1"/>
          </p:cNvSpPr>
          <p:nvPr userDrawn="1"/>
        </p:nvSpPr>
        <p:spPr>
          <a:xfrm>
            <a:off x="7901873" y="282491"/>
            <a:ext cx="666000" cy="666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53B586-B4AE-D2DF-A566-5A0CEEF47033}"/>
              </a:ext>
            </a:extLst>
          </p:cNvPr>
          <p:cNvSpPr>
            <a:spLocks noChangeAspect="1"/>
          </p:cNvSpPr>
          <p:nvPr userDrawn="1"/>
        </p:nvSpPr>
        <p:spPr>
          <a:xfrm>
            <a:off x="11231873" y="2943162"/>
            <a:ext cx="666000" cy="666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C69271-8C5A-4E18-3DEB-FA6274A660E4}"/>
              </a:ext>
            </a:extLst>
          </p:cNvPr>
          <p:cNvSpPr>
            <a:spLocks noChangeAspect="1"/>
          </p:cNvSpPr>
          <p:nvPr userDrawn="1"/>
        </p:nvSpPr>
        <p:spPr>
          <a:xfrm>
            <a:off x="9899873" y="4937833"/>
            <a:ext cx="666000" cy="66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15D748-EBEB-01C4-004C-02857A48D902}"/>
              </a:ext>
            </a:extLst>
          </p:cNvPr>
          <p:cNvPicPr>
            <a:picLocks noChangeAspect="1"/>
          </p:cNvPicPr>
          <p:nvPr userDrawn="1"/>
        </p:nvPicPr>
        <p:blipFill>
          <a:blip r:embed="rId3"/>
          <a:stretch>
            <a:fillRect/>
          </a:stretch>
        </p:blipFill>
        <p:spPr>
          <a:xfrm>
            <a:off x="11519873" y="6193668"/>
            <a:ext cx="378000" cy="378000"/>
          </a:xfrm>
          <a:prstGeom prst="rect">
            <a:avLst/>
          </a:prstGeom>
        </p:spPr>
      </p:pic>
    </p:spTree>
    <p:extLst>
      <p:ext uri="{BB962C8B-B14F-4D97-AF65-F5344CB8AC3E}">
        <p14:creationId xmlns:p14="http://schemas.microsoft.com/office/powerpoint/2010/main" val="282462689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23FE-597F-AD47-CDB6-BBCAB5D80990}"/>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E3AE297-9EA6-06AD-4DFD-854C3D5EAD89}"/>
              </a:ext>
            </a:extLst>
          </p:cNvPr>
          <p:cNvSpPr>
            <a:spLocks noGrp="1"/>
          </p:cNvSpPr>
          <p:nvPr>
            <p:ph type="sldNum" sz="quarter" idx="12"/>
          </p:nvPr>
        </p:nvSpPr>
        <p:spPr/>
        <p:txBody>
          <a:bodyPr/>
          <a:lstStyle/>
          <a:p>
            <a:fld id="{3C82093E-F7CD-0045-8C57-C204C8A5FAA0}" type="slidenum">
              <a:rPr lang="en-US" smtClean="0"/>
              <a:t>‹#›</a:t>
            </a:fld>
            <a:endParaRPr lang="en-US"/>
          </a:p>
        </p:txBody>
      </p:sp>
      <p:pic>
        <p:nvPicPr>
          <p:cNvPr id="7" name="Picture 6">
            <a:extLst>
              <a:ext uri="{FF2B5EF4-FFF2-40B4-BE49-F238E27FC236}">
                <a16:creationId xmlns:a16="http://schemas.microsoft.com/office/drawing/2014/main" id="{69C00CB5-4487-5D2E-E080-6432E09D1021}"/>
              </a:ext>
            </a:extLst>
          </p:cNvPr>
          <p:cNvPicPr>
            <a:picLocks noChangeAspect="1"/>
          </p:cNvPicPr>
          <p:nvPr userDrawn="1"/>
        </p:nvPicPr>
        <p:blipFill>
          <a:blip r:embed="rId2"/>
          <a:stretch>
            <a:fillRect/>
          </a:stretch>
        </p:blipFill>
        <p:spPr>
          <a:xfrm>
            <a:off x="11518900" y="6192695"/>
            <a:ext cx="378973" cy="378973"/>
          </a:xfrm>
          <a:prstGeom prst="rect">
            <a:avLst/>
          </a:prstGeom>
        </p:spPr>
      </p:pic>
      <p:sp>
        <p:nvSpPr>
          <p:cNvPr id="8" name="Rectangle 7">
            <a:extLst>
              <a:ext uri="{FF2B5EF4-FFF2-40B4-BE49-F238E27FC236}">
                <a16:creationId xmlns:a16="http://schemas.microsoft.com/office/drawing/2014/main" id="{FBC041B6-6E2C-4B94-5BA4-68D207BFB8DC}"/>
              </a:ext>
            </a:extLst>
          </p:cNvPr>
          <p:cNvSpPr/>
          <p:nvPr userDrawn="1"/>
        </p:nvSpPr>
        <p:spPr>
          <a:xfrm>
            <a:off x="0" y="6721475"/>
            <a:ext cx="12192000" cy="13652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Text Placeholder 2">
            <a:extLst>
              <a:ext uri="{FF2B5EF4-FFF2-40B4-BE49-F238E27FC236}">
                <a16:creationId xmlns:a16="http://schemas.microsoft.com/office/drawing/2014/main" id="{D957F886-0B68-5CAE-51EF-9252CFFF2086}"/>
              </a:ext>
            </a:extLst>
          </p:cNvPr>
          <p:cNvSpPr>
            <a:spLocks noGrp="1"/>
          </p:cNvSpPr>
          <p:nvPr>
            <p:ph type="body" idx="13"/>
          </p:nvPr>
        </p:nvSpPr>
        <p:spPr>
          <a:xfrm>
            <a:off x="346277" y="1705091"/>
            <a:ext cx="11510652" cy="365125"/>
          </a:xfrm>
        </p:spPr>
        <p:txBody>
          <a:bodyPr anchor="t" anchorCtr="0">
            <a:noAutofit/>
          </a:bodyPr>
          <a:lstStyle>
            <a:lvl1pPr marL="0" indent="0">
              <a:buNone/>
              <a:defRPr sz="2400" b="0" i="0" spc="0" baseline="0">
                <a:latin typeface="Barlow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271AE94-DBB4-AE40-4EC6-C0C561C01AE9}"/>
              </a:ext>
            </a:extLst>
          </p:cNvPr>
          <p:cNvSpPr>
            <a:spLocks noGrp="1"/>
          </p:cNvSpPr>
          <p:nvPr>
            <p:ph sz="half" idx="2"/>
          </p:nvPr>
        </p:nvSpPr>
        <p:spPr>
          <a:xfrm>
            <a:off x="346277" y="3242805"/>
            <a:ext cx="11510650" cy="2800083"/>
          </a:xfrm>
        </p:spPr>
        <p:txBody>
          <a:bodyPr>
            <a:normAutofit/>
          </a:bodyPr>
          <a:lstStyle>
            <a:lvl1pPr>
              <a:lnSpc>
                <a:spcPct val="100000"/>
              </a:lnSpc>
              <a:spcBef>
                <a:spcPts val="0"/>
              </a:spcBef>
              <a:spcAft>
                <a:spcPts val="250"/>
              </a:spcAft>
              <a:defRPr sz="1600" b="0" i="0" spc="-20" baseline="0">
                <a:solidFill>
                  <a:schemeClr val="tx1"/>
                </a:solidFill>
                <a:latin typeface="Barlow" pitchFamily="2" charset="77"/>
              </a:defRPr>
            </a:lvl1pPr>
            <a:lvl2pPr>
              <a:lnSpc>
                <a:spcPct val="100000"/>
              </a:lnSpc>
              <a:spcBef>
                <a:spcPts val="0"/>
              </a:spcBef>
              <a:spcAft>
                <a:spcPts val="250"/>
              </a:spcAft>
              <a:defRPr sz="1600" b="0" i="0" spc="-20" baseline="0">
                <a:solidFill>
                  <a:schemeClr val="tx1"/>
                </a:solidFill>
                <a:latin typeface="Barlow" pitchFamily="2" charset="77"/>
              </a:defRPr>
            </a:lvl2pPr>
            <a:lvl3pPr>
              <a:lnSpc>
                <a:spcPct val="100000"/>
              </a:lnSpc>
              <a:spcBef>
                <a:spcPts val="0"/>
              </a:spcBef>
              <a:spcAft>
                <a:spcPts val="250"/>
              </a:spcAft>
              <a:defRPr sz="1600" b="0" i="0" spc="-20" baseline="0">
                <a:solidFill>
                  <a:schemeClr val="tx1"/>
                </a:solidFill>
                <a:latin typeface="Barlow" pitchFamily="2" charset="77"/>
              </a:defRPr>
            </a:lvl3pPr>
            <a:lvl4pPr>
              <a:lnSpc>
                <a:spcPct val="100000"/>
              </a:lnSpc>
              <a:spcBef>
                <a:spcPts val="0"/>
              </a:spcBef>
              <a:spcAft>
                <a:spcPts val="250"/>
              </a:spcAft>
              <a:defRPr sz="1600" b="0" i="0" spc="-20" baseline="0">
                <a:solidFill>
                  <a:schemeClr val="tx1"/>
                </a:solidFill>
                <a:latin typeface="Barlow" pitchFamily="2" charset="77"/>
              </a:defRPr>
            </a:lvl4pPr>
            <a:lvl5pPr>
              <a:lnSpc>
                <a:spcPct val="100000"/>
              </a:lnSpc>
              <a:spcBef>
                <a:spcPts val="0"/>
              </a:spcBef>
              <a:spcAft>
                <a:spcPts val="250"/>
              </a:spcAft>
              <a:defRPr sz="1600" b="0" i="0" spc="-20" baseline="0">
                <a:solidFill>
                  <a:schemeClr val="tx1"/>
                </a:solidFill>
                <a:latin typeface="Barlow"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73C524B3-A526-1ED6-6956-18C127511197}"/>
              </a:ext>
            </a:extLst>
          </p:cNvPr>
          <p:cNvSpPr>
            <a:spLocks noGrp="1"/>
          </p:cNvSpPr>
          <p:nvPr>
            <p:ph type="body" sz="quarter" idx="14"/>
          </p:nvPr>
        </p:nvSpPr>
        <p:spPr>
          <a:xfrm>
            <a:off x="346276" y="2219294"/>
            <a:ext cx="11510652" cy="365125"/>
          </a:xfrm>
        </p:spPr>
        <p:txBody>
          <a:bodyPr/>
          <a:lstStyle>
            <a:lvl1pPr>
              <a:defRPr sz="1600" b="0" i="0" spc="-50" baseline="0">
                <a:solidFill>
                  <a:schemeClr val="accent2"/>
                </a:solidFill>
                <a:latin typeface="Barlow Medium" pitchFamily="2" charset="77"/>
              </a:defRPr>
            </a:lvl1pPr>
            <a:lvl2pPr marL="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4D1F8352-C458-7F4C-50D7-B6EE805C01E8}"/>
              </a:ext>
            </a:extLst>
          </p:cNvPr>
          <p:cNvSpPr>
            <a:spLocks noGrp="1"/>
          </p:cNvSpPr>
          <p:nvPr>
            <p:ph type="body" sz="quarter" idx="15" hasCustomPrompt="1"/>
          </p:nvPr>
        </p:nvSpPr>
        <p:spPr>
          <a:xfrm>
            <a:off x="346276" y="2714026"/>
            <a:ext cx="11510651" cy="378973"/>
          </a:xfrm>
        </p:spPr>
        <p:txBody>
          <a:bodyPr/>
          <a:lstStyle>
            <a:lvl1pPr>
              <a:defRPr sz="1200" b="1" i="0" spc="0" baseline="0">
                <a:solidFill>
                  <a:schemeClr val="tx2"/>
                </a:solidFill>
                <a:latin typeface="Barlow" pitchFamily="2" charset="77"/>
              </a:defRPr>
            </a:lvl1pPr>
          </a:lstStyle>
          <a:p>
            <a:pPr lvl="0"/>
            <a:r>
              <a:rPr lang="en-US" dirty="0"/>
              <a:t>CLICK TO EDIT MASTER TEXT STYLES</a:t>
            </a:r>
          </a:p>
        </p:txBody>
      </p:sp>
      <p:sp>
        <p:nvSpPr>
          <p:cNvPr id="15" name="Footer Placeholder 14">
            <a:extLst>
              <a:ext uri="{FF2B5EF4-FFF2-40B4-BE49-F238E27FC236}">
                <a16:creationId xmlns:a16="http://schemas.microsoft.com/office/drawing/2014/main" id="{674DAB49-3693-66E2-0541-2DB12521DAAE}"/>
              </a:ext>
            </a:extLst>
          </p:cNvPr>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10631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23FE-597F-AD47-CDB6-BBCAB5D80990}"/>
              </a:ext>
            </a:extLst>
          </p:cNvPr>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E3AE297-9EA6-06AD-4DFD-854C3D5EAD89}"/>
              </a:ext>
            </a:extLst>
          </p:cNvPr>
          <p:cNvSpPr>
            <a:spLocks noGrp="1"/>
          </p:cNvSpPr>
          <p:nvPr>
            <p:ph type="sldNum" sz="quarter" idx="12"/>
          </p:nvPr>
        </p:nvSpPr>
        <p:spPr/>
        <p:txBody>
          <a:bodyPr/>
          <a:lstStyle/>
          <a:p>
            <a:fld id="{3C82093E-F7CD-0045-8C57-C204C8A5FAA0}" type="slidenum">
              <a:rPr lang="en-US" smtClean="0"/>
              <a:t>‹#›</a:t>
            </a:fld>
            <a:endParaRPr lang="en-US"/>
          </a:p>
        </p:txBody>
      </p:sp>
      <p:pic>
        <p:nvPicPr>
          <p:cNvPr id="7" name="Picture 6">
            <a:extLst>
              <a:ext uri="{FF2B5EF4-FFF2-40B4-BE49-F238E27FC236}">
                <a16:creationId xmlns:a16="http://schemas.microsoft.com/office/drawing/2014/main" id="{69C00CB5-4487-5D2E-E080-6432E09D1021}"/>
              </a:ext>
            </a:extLst>
          </p:cNvPr>
          <p:cNvPicPr>
            <a:picLocks noChangeAspect="1"/>
          </p:cNvPicPr>
          <p:nvPr userDrawn="1"/>
        </p:nvPicPr>
        <p:blipFill>
          <a:blip r:embed="rId2"/>
          <a:stretch>
            <a:fillRect/>
          </a:stretch>
        </p:blipFill>
        <p:spPr>
          <a:xfrm>
            <a:off x="11518900" y="6192695"/>
            <a:ext cx="378973" cy="378973"/>
          </a:xfrm>
          <a:prstGeom prst="rect">
            <a:avLst/>
          </a:prstGeom>
        </p:spPr>
      </p:pic>
      <p:sp>
        <p:nvSpPr>
          <p:cNvPr id="8" name="Rectangle 7">
            <a:extLst>
              <a:ext uri="{FF2B5EF4-FFF2-40B4-BE49-F238E27FC236}">
                <a16:creationId xmlns:a16="http://schemas.microsoft.com/office/drawing/2014/main" id="{FBC041B6-6E2C-4B94-5BA4-68D207BFB8DC}"/>
              </a:ext>
            </a:extLst>
          </p:cNvPr>
          <p:cNvSpPr/>
          <p:nvPr userDrawn="1"/>
        </p:nvSpPr>
        <p:spPr>
          <a:xfrm>
            <a:off x="0" y="6721475"/>
            <a:ext cx="12192000" cy="13652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Text Placeholder 2">
            <a:extLst>
              <a:ext uri="{FF2B5EF4-FFF2-40B4-BE49-F238E27FC236}">
                <a16:creationId xmlns:a16="http://schemas.microsoft.com/office/drawing/2014/main" id="{D957F886-0B68-5CAE-51EF-9252CFFF2086}"/>
              </a:ext>
            </a:extLst>
          </p:cNvPr>
          <p:cNvSpPr>
            <a:spLocks noGrp="1"/>
          </p:cNvSpPr>
          <p:nvPr>
            <p:ph type="body" idx="13"/>
          </p:nvPr>
        </p:nvSpPr>
        <p:spPr>
          <a:xfrm>
            <a:off x="346277" y="1705091"/>
            <a:ext cx="11510652" cy="365125"/>
          </a:xfrm>
        </p:spPr>
        <p:txBody>
          <a:bodyPr anchor="t" anchorCtr="0">
            <a:noAutofit/>
          </a:bodyPr>
          <a:lstStyle>
            <a:lvl1pPr marL="0" indent="0">
              <a:buNone/>
              <a:defRPr sz="2400" b="0" i="0" spc="0" baseline="0">
                <a:latin typeface="Barlow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a:extLst>
              <a:ext uri="{FF2B5EF4-FFF2-40B4-BE49-F238E27FC236}">
                <a16:creationId xmlns:a16="http://schemas.microsoft.com/office/drawing/2014/main" id="{0271AE94-DBB4-AE40-4EC6-C0C561C01AE9}"/>
              </a:ext>
            </a:extLst>
          </p:cNvPr>
          <p:cNvSpPr>
            <a:spLocks noGrp="1"/>
          </p:cNvSpPr>
          <p:nvPr>
            <p:ph sz="half" idx="2"/>
          </p:nvPr>
        </p:nvSpPr>
        <p:spPr>
          <a:xfrm>
            <a:off x="346277" y="3242805"/>
            <a:ext cx="5612071" cy="2800083"/>
          </a:xfrm>
        </p:spPr>
        <p:txBody>
          <a:bodyPr>
            <a:normAutofit/>
          </a:bodyPr>
          <a:lstStyle>
            <a:lvl1pPr>
              <a:lnSpc>
                <a:spcPct val="100000"/>
              </a:lnSpc>
              <a:spcBef>
                <a:spcPts val="0"/>
              </a:spcBef>
              <a:spcAft>
                <a:spcPts val="250"/>
              </a:spcAft>
              <a:defRPr sz="1600" b="0" i="0" spc="-20" baseline="0">
                <a:solidFill>
                  <a:schemeClr val="tx1"/>
                </a:solidFill>
                <a:latin typeface="Barlow" pitchFamily="2" charset="77"/>
              </a:defRPr>
            </a:lvl1pPr>
            <a:lvl2pPr>
              <a:lnSpc>
                <a:spcPct val="100000"/>
              </a:lnSpc>
              <a:spcBef>
                <a:spcPts val="0"/>
              </a:spcBef>
              <a:spcAft>
                <a:spcPts val="250"/>
              </a:spcAft>
              <a:defRPr sz="1600" b="0" i="0" spc="-20" baseline="0">
                <a:solidFill>
                  <a:schemeClr val="tx1"/>
                </a:solidFill>
                <a:latin typeface="Barlow" pitchFamily="2" charset="77"/>
              </a:defRPr>
            </a:lvl2pPr>
            <a:lvl3pPr>
              <a:lnSpc>
                <a:spcPct val="100000"/>
              </a:lnSpc>
              <a:spcBef>
                <a:spcPts val="0"/>
              </a:spcBef>
              <a:spcAft>
                <a:spcPts val="250"/>
              </a:spcAft>
              <a:defRPr sz="1600" b="0" i="0" spc="-20" baseline="0">
                <a:solidFill>
                  <a:schemeClr val="tx1"/>
                </a:solidFill>
                <a:latin typeface="Barlow" pitchFamily="2" charset="77"/>
              </a:defRPr>
            </a:lvl3pPr>
            <a:lvl4pPr>
              <a:lnSpc>
                <a:spcPct val="100000"/>
              </a:lnSpc>
              <a:spcBef>
                <a:spcPts val="0"/>
              </a:spcBef>
              <a:spcAft>
                <a:spcPts val="250"/>
              </a:spcAft>
              <a:defRPr sz="1600" b="0" i="0" spc="-20" baseline="0">
                <a:solidFill>
                  <a:schemeClr val="tx1"/>
                </a:solidFill>
                <a:latin typeface="Barlow" pitchFamily="2" charset="77"/>
              </a:defRPr>
            </a:lvl4pPr>
            <a:lvl5pPr>
              <a:lnSpc>
                <a:spcPct val="100000"/>
              </a:lnSpc>
              <a:spcBef>
                <a:spcPts val="0"/>
              </a:spcBef>
              <a:spcAft>
                <a:spcPts val="250"/>
              </a:spcAft>
              <a:defRPr sz="1600" b="0" i="0" spc="-20" baseline="0">
                <a:solidFill>
                  <a:schemeClr val="tx1"/>
                </a:solidFill>
                <a:latin typeface="Barlow"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a:extLst>
              <a:ext uri="{FF2B5EF4-FFF2-40B4-BE49-F238E27FC236}">
                <a16:creationId xmlns:a16="http://schemas.microsoft.com/office/drawing/2014/main" id="{73C524B3-A526-1ED6-6956-18C127511197}"/>
              </a:ext>
            </a:extLst>
          </p:cNvPr>
          <p:cNvSpPr>
            <a:spLocks noGrp="1"/>
          </p:cNvSpPr>
          <p:nvPr>
            <p:ph type="body" sz="quarter" idx="14"/>
          </p:nvPr>
        </p:nvSpPr>
        <p:spPr>
          <a:xfrm>
            <a:off x="346276" y="2219294"/>
            <a:ext cx="11510652" cy="365125"/>
          </a:xfrm>
        </p:spPr>
        <p:txBody>
          <a:bodyPr/>
          <a:lstStyle>
            <a:lvl1pPr>
              <a:defRPr sz="1600" b="0" i="0" spc="-50" baseline="0">
                <a:solidFill>
                  <a:schemeClr val="accent2"/>
                </a:solidFill>
                <a:latin typeface="Barlow Medium" pitchFamily="2" charset="77"/>
              </a:defRPr>
            </a:lvl1pPr>
            <a:lvl2pPr marL="0" indent="0">
              <a:buNone/>
              <a:defRPr/>
            </a:lvl2pPr>
          </a:lstStyle>
          <a:p>
            <a:pPr lvl="0"/>
            <a:r>
              <a:rPr lang="en-US"/>
              <a:t>Click to edit Master text styles</a:t>
            </a:r>
          </a:p>
        </p:txBody>
      </p:sp>
      <p:sp>
        <p:nvSpPr>
          <p:cNvPr id="13" name="Text Placeholder 13">
            <a:extLst>
              <a:ext uri="{FF2B5EF4-FFF2-40B4-BE49-F238E27FC236}">
                <a16:creationId xmlns:a16="http://schemas.microsoft.com/office/drawing/2014/main" id="{4D1F8352-C458-7F4C-50D7-B6EE805C01E8}"/>
              </a:ext>
            </a:extLst>
          </p:cNvPr>
          <p:cNvSpPr>
            <a:spLocks noGrp="1"/>
          </p:cNvSpPr>
          <p:nvPr>
            <p:ph type="body" sz="quarter" idx="15" hasCustomPrompt="1"/>
          </p:nvPr>
        </p:nvSpPr>
        <p:spPr>
          <a:xfrm>
            <a:off x="346276" y="2714026"/>
            <a:ext cx="11510651" cy="378973"/>
          </a:xfrm>
        </p:spPr>
        <p:txBody>
          <a:bodyPr/>
          <a:lstStyle>
            <a:lvl1pPr>
              <a:defRPr sz="1200" b="1" i="0" spc="0" baseline="0">
                <a:solidFill>
                  <a:schemeClr val="tx2"/>
                </a:solidFill>
                <a:latin typeface="Barlow" pitchFamily="2" charset="77"/>
              </a:defRPr>
            </a:lvl1pPr>
          </a:lstStyle>
          <a:p>
            <a:pPr lvl="0"/>
            <a:r>
              <a:rPr lang="en-US" dirty="0"/>
              <a:t>CLICK TO EDIT MASTER TEXT STYLES</a:t>
            </a:r>
          </a:p>
        </p:txBody>
      </p:sp>
      <p:sp>
        <p:nvSpPr>
          <p:cNvPr id="3" name="Content Placeholder 3">
            <a:extLst>
              <a:ext uri="{FF2B5EF4-FFF2-40B4-BE49-F238E27FC236}">
                <a16:creationId xmlns:a16="http://schemas.microsoft.com/office/drawing/2014/main" id="{07682399-1FE6-A2AF-7132-B2D464E8D3D9}"/>
              </a:ext>
            </a:extLst>
          </p:cNvPr>
          <p:cNvSpPr>
            <a:spLocks noGrp="1"/>
          </p:cNvSpPr>
          <p:nvPr>
            <p:ph sz="half" idx="16"/>
          </p:nvPr>
        </p:nvSpPr>
        <p:spPr>
          <a:xfrm>
            <a:off x="6233652" y="3242805"/>
            <a:ext cx="5612071" cy="2800083"/>
          </a:xfrm>
        </p:spPr>
        <p:txBody>
          <a:bodyPr>
            <a:normAutofit/>
          </a:bodyPr>
          <a:lstStyle>
            <a:lvl1pPr>
              <a:lnSpc>
                <a:spcPct val="100000"/>
              </a:lnSpc>
              <a:spcBef>
                <a:spcPts val="0"/>
              </a:spcBef>
              <a:spcAft>
                <a:spcPts val="250"/>
              </a:spcAft>
              <a:defRPr sz="1600" b="0" i="0" spc="-20" baseline="0">
                <a:solidFill>
                  <a:schemeClr val="tx1"/>
                </a:solidFill>
                <a:latin typeface="Barlow" pitchFamily="2" charset="77"/>
              </a:defRPr>
            </a:lvl1pPr>
            <a:lvl2pPr>
              <a:lnSpc>
                <a:spcPct val="100000"/>
              </a:lnSpc>
              <a:spcBef>
                <a:spcPts val="0"/>
              </a:spcBef>
              <a:spcAft>
                <a:spcPts val="250"/>
              </a:spcAft>
              <a:defRPr sz="1600" b="0" i="0" spc="-20" baseline="0">
                <a:solidFill>
                  <a:schemeClr val="tx1"/>
                </a:solidFill>
                <a:latin typeface="Barlow" pitchFamily="2" charset="77"/>
              </a:defRPr>
            </a:lvl2pPr>
            <a:lvl3pPr>
              <a:lnSpc>
                <a:spcPct val="100000"/>
              </a:lnSpc>
              <a:spcBef>
                <a:spcPts val="0"/>
              </a:spcBef>
              <a:spcAft>
                <a:spcPts val="250"/>
              </a:spcAft>
              <a:defRPr sz="1600" b="0" i="0" spc="-20" baseline="0">
                <a:solidFill>
                  <a:schemeClr val="tx1"/>
                </a:solidFill>
                <a:latin typeface="Barlow" pitchFamily="2" charset="77"/>
              </a:defRPr>
            </a:lvl3pPr>
            <a:lvl4pPr>
              <a:lnSpc>
                <a:spcPct val="100000"/>
              </a:lnSpc>
              <a:spcBef>
                <a:spcPts val="0"/>
              </a:spcBef>
              <a:spcAft>
                <a:spcPts val="250"/>
              </a:spcAft>
              <a:defRPr sz="1600" b="0" i="0" spc="-20" baseline="0">
                <a:solidFill>
                  <a:schemeClr val="tx1"/>
                </a:solidFill>
                <a:latin typeface="Barlow" pitchFamily="2" charset="77"/>
              </a:defRPr>
            </a:lvl4pPr>
            <a:lvl5pPr>
              <a:lnSpc>
                <a:spcPct val="100000"/>
              </a:lnSpc>
              <a:spcBef>
                <a:spcPts val="0"/>
              </a:spcBef>
              <a:spcAft>
                <a:spcPts val="250"/>
              </a:spcAft>
              <a:defRPr sz="1600" b="0" i="0" spc="-20" baseline="0">
                <a:solidFill>
                  <a:schemeClr val="tx1"/>
                </a:solidFill>
                <a:latin typeface="Barlow"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a:extLst>
              <a:ext uri="{FF2B5EF4-FFF2-40B4-BE49-F238E27FC236}">
                <a16:creationId xmlns:a16="http://schemas.microsoft.com/office/drawing/2014/main" id="{BCDB267C-CECC-102E-A8DB-D8C181BA2E50}"/>
              </a:ext>
            </a:extLst>
          </p:cNvPr>
          <p:cNvSpPr>
            <a:spLocks noGrp="1"/>
          </p:cNvSpPr>
          <p:nvPr>
            <p:ph type="ftr" sz="quarter" idx="17"/>
          </p:nvPr>
        </p:nvSpPr>
        <p:spPr/>
        <p:txBody>
          <a:bodyPr/>
          <a:lstStyle/>
          <a:p>
            <a:endParaRPr lang="en-US"/>
          </a:p>
        </p:txBody>
      </p:sp>
    </p:spTree>
    <p:extLst>
      <p:ext uri="{BB962C8B-B14F-4D97-AF65-F5344CB8AC3E}">
        <p14:creationId xmlns:p14="http://schemas.microsoft.com/office/powerpoint/2010/main" val="333744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BCABF-EC67-87D0-25A7-07D509B55FAC}"/>
              </a:ext>
            </a:extLst>
          </p:cNvPr>
          <p:cNvSpPr>
            <a:spLocks noGrp="1"/>
          </p:cNvSpPr>
          <p:nvPr>
            <p:ph type="title"/>
          </p:nvPr>
        </p:nvSpPr>
        <p:spPr>
          <a:xfrm>
            <a:off x="346277" y="286331"/>
            <a:ext cx="11510652" cy="11384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9547B9-C497-77E5-B1EC-47F596C9F302}"/>
              </a:ext>
            </a:extLst>
          </p:cNvPr>
          <p:cNvSpPr>
            <a:spLocks noGrp="1"/>
          </p:cNvSpPr>
          <p:nvPr>
            <p:ph type="body" idx="1"/>
          </p:nvPr>
        </p:nvSpPr>
        <p:spPr>
          <a:xfrm>
            <a:off x="346277" y="1705091"/>
            <a:ext cx="11510652" cy="4331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55F5455-6D8E-BCE3-CCC3-247E15FF4422}"/>
              </a:ext>
            </a:extLst>
          </p:cNvPr>
          <p:cNvSpPr>
            <a:spLocks noGrp="1"/>
          </p:cNvSpPr>
          <p:nvPr>
            <p:ph type="sldNum" sz="quarter" idx="4"/>
          </p:nvPr>
        </p:nvSpPr>
        <p:spPr>
          <a:xfrm>
            <a:off x="346277" y="6343067"/>
            <a:ext cx="841512" cy="228601"/>
          </a:xfrm>
          <a:prstGeom prst="rect">
            <a:avLst/>
          </a:prstGeom>
        </p:spPr>
        <p:txBody>
          <a:bodyPr vert="horz" lIns="91440" tIns="45720" rIns="91440" bIns="45720" rtlCol="0" anchor="ctr"/>
          <a:lstStyle>
            <a:lvl1pPr algn="l">
              <a:defRPr sz="850">
                <a:solidFill>
                  <a:schemeClr val="tx1">
                    <a:tint val="75000"/>
                  </a:schemeClr>
                </a:solidFill>
                <a:latin typeface="Barlow" pitchFamily="2" charset="77"/>
              </a:defRPr>
            </a:lvl1pPr>
          </a:lstStyle>
          <a:p>
            <a:fld id="{3C82093E-F7CD-0045-8C57-C204C8A5FAA0}" type="slidenum">
              <a:rPr lang="en-US" smtClean="0"/>
              <a:pPr/>
              <a:t>‹#›</a:t>
            </a:fld>
            <a:endParaRPr lang="en-US" dirty="0"/>
          </a:p>
        </p:txBody>
      </p:sp>
      <p:pic>
        <p:nvPicPr>
          <p:cNvPr id="15" name="Picture 14">
            <a:extLst>
              <a:ext uri="{FF2B5EF4-FFF2-40B4-BE49-F238E27FC236}">
                <a16:creationId xmlns:a16="http://schemas.microsoft.com/office/drawing/2014/main" id="{0407E35F-5014-3604-1BE0-DCFF5A5DCC74}"/>
              </a:ext>
            </a:extLst>
          </p:cNvPr>
          <p:cNvPicPr>
            <a:picLocks noChangeAspect="1"/>
          </p:cNvPicPr>
          <p:nvPr userDrawn="1"/>
        </p:nvPicPr>
        <p:blipFill>
          <a:blip r:embed="rId16"/>
          <a:stretch>
            <a:fillRect/>
          </a:stretch>
        </p:blipFill>
        <p:spPr>
          <a:xfrm>
            <a:off x="11518900" y="6192695"/>
            <a:ext cx="378973" cy="378973"/>
          </a:xfrm>
          <a:prstGeom prst="rect">
            <a:avLst/>
          </a:prstGeom>
        </p:spPr>
      </p:pic>
      <p:sp>
        <p:nvSpPr>
          <p:cNvPr id="16" name="Rectangle 15">
            <a:extLst>
              <a:ext uri="{FF2B5EF4-FFF2-40B4-BE49-F238E27FC236}">
                <a16:creationId xmlns:a16="http://schemas.microsoft.com/office/drawing/2014/main" id="{F0D02F78-C9BB-0A73-D4E0-0A919E5B92A3}"/>
              </a:ext>
            </a:extLst>
          </p:cNvPr>
          <p:cNvSpPr/>
          <p:nvPr userDrawn="1"/>
        </p:nvSpPr>
        <p:spPr>
          <a:xfrm>
            <a:off x="0" y="6721475"/>
            <a:ext cx="12192000" cy="136525"/>
          </a:xfrm>
          <a:prstGeom prst="rect">
            <a:avLst/>
          </a:prstGeom>
          <a:solidFill>
            <a:schemeClr val="tx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Footer Placeholder 8">
            <a:extLst>
              <a:ext uri="{FF2B5EF4-FFF2-40B4-BE49-F238E27FC236}">
                <a16:creationId xmlns:a16="http://schemas.microsoft.com/office/drawing/2014/main" id="{872D5A6D-44FD-B781-6A7A-A953CF6DFA91}"/>
              </a:ext>
            </a:extLst>
          </p:cNvPr>
          <p:cNvSpPr>
            <a:spLocks noGrp="1"/>
          </p:cNvSpPr>
          <p:nvPr>
            <p:ph type="ftr" sz="quarter" idx="3"/>
          </p:nvPr>
        </p:nvSpPr>
        <p:spPr>
          <a:xfrm>
            <a:off x="1187789" y="6343066"/>
            <a:ext cx="4114800" cy="228601"/>
          </a:xfrm>
          <a:prstGeom prst="rect">
            <a:avLst/>
          </a:prstGeom>
        </p:spPr>
        <p:txBody>
          <a:bodyPr vert="horz" lIns="91440" tIns="45720" rIns="91440" bIns="45720" rtlCol="0" anchor="ctr"/>
          <a:lstStyle>
            <a:lvl1pPr algn="l">
              <a:defRPr sz="850">
                <a:solidFill>
                  <a:schemeClr val="tx1">
                    <a:tint val="75000"/>
                  </a:schemeClr>
                </a:solidFill>
              </a:defRPr>
            </a:lvl1pPr>
          </a:lstStyle>
          <a:p>
            <a:r>
              <a:rPr lang="en-CA">
                <a:solidFill>
                  <a:srgbClr val="231E20"/>
                </a:solidFill>
                <a:latin typeface="Barlow" pitchFamily="2" charset="77"/>
              </a:rPr>
              <a:t>The Canadian Council for Public-Private Partnerships</a:t>
            </a:r>
            <a:endParaRPr lang="en-CA" dirty="0">
              <a:solidFill>
                <a:srgbClr val="231E20"/>
              </a:solidFill>
              <a:latin typeface="Barlow" pitchFamily="2" charset="77"/>
            </a:endParaRPr>
          </a:p>
        </p:txBody>
      </p:sp>
    </p:spTree>
    <p:extLst>
      <p:ext uri="{BB962C8B-B14F-4D97-AF65-F5344CB8AC3E}">
        <p14:creationId xmlns:p14="http://schemas.microsoft.com/office/powerpoint/2010/main" val="9469926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4" r:id="rId4"/>
    <p:sldLayoutId id="2147483665" r:id="rId5"/>
    <p:sldLayoutId id="2147483666" r:id="rId6"/>
    <p:sldLayoutId id="2147483667" r:id="rId7"/>
    <p:sldLayoutId id="2147483650" r:id="rId8"/>
    <p:sldLayoutId id="2147483662" r:id="rId9"/>
    <p:sldLayoutId id="2147483654" r:id="rId10"/>
    <p:sldLayoutId id="2147483655" r:id="rId11"/>
    <p:sldLayoutId id="2147483656" r:id="rId12"/>
    <p:sldLayoutId id="2147483663" r:id="rId13"/>
    <p:sldLayoutId id="2147483668" r:id="rId14"/>
  </p:sldLayoutIdLst>
  <p:hf hdr="0" ftr="0" dt="0"/>
  <p:txStyles>
    <p:titleStyle>
      <a:lvl1pPr algn="l" defTabSz="914400" rtl="0" eaLnBrk="1" latinLnBrk="0" hangingPunct="1">
        <a:lnSpc>
          <a:spcPct val="90000"/>
        </a:lnSpc>
        <a:spcBef>
          <a:spcPct val="0"/>
        </a:spcBef>
        <a:buNone/>
        <a:defRPr sz="3600" b="0" i="0" kern="1200">
          <a:solidFill>
            <a:schemeClr val="tx1"/>
          </a:solidFill>
          <a:latin typeface="Barlow Medium" pitchFamily="2" charset="77"/>
          <a:ea typeface="+mj-ea"/>
          <a:cs typeface="+mj-cs"/>
        </a:defRPr>
      </a:lvl1pPr>
    </p:titleStyle>
    <p:bodyStyle>
      <a:lvl1pPr marL="0" indent="0" algn="l" defTabSz="914400" rtl="0" eaLnBrk="1" latinLnBrk="0" hangingPunct="1">
        <a:lnSpc>
          <a:spcPct val="90000"/>
        </a:lnSpc>
        <a:spcBef>
          <a:spcPts val="1000"/>
        </a:spcBef>
        <a:buFontTx/>
        <a:buNone/>
        <a:defRPr sz="2400" b="0" i="0" kern="1200">
          <a:solidFill>
            <a:schemeClr val="tx1"/>
          </a:solidFill>
          <a:latin typeface="Barlow Medium" pitchFamily="2" charset="77"/>
          <a:ea typeface="+mn-ea"/>
          <a:cs typeface="+mn-cs"/>
        </a:defRPr>
      </a:lvl1pPr>
      <a:lvl2pPr marL="0" indent="-270000" algn="l" defTabSz="914400" rtl="0" eaLnBrk="1" latinLnBrk="0" hangingPunct="1">
        <a:lnSpc>
          <a:spcPct val="90000"/>
        </a:lnSpc>
        <a:spcBef>
          <a:spcPts val="1000"/>
        </a:spcBef>
        <a:buClr>
          <a:schemeClr val="accent1"/>
        </a:buClr>
        <a:buFont typeface="Arial" panose="020B0604020202020204" pitchFamily="34" charset="0"/>
        <a:buChar char="•"/>
        <a:defRPr sz="1600" b="0" i="0" kern="1200">
          <a:solidFill>
            <a:schemeClr val="tx1"/>
          </a:solidFill>
          <a:latin typeface="Barlow" pitchFamily="2" charset="77"/>
          <a:ea typeface="+mn-ea"/>
          <a:cs typeface="+mn-cs"/>
        </a:defRPr>
      </a:lvl2pPr>
      <a:lvl3pPr marL="720000" indent="-270000" algn="l" defTabSz="914400" rtl="0" eaLnBrk="1" latinLnBrk="0" hangingPunct="1">
        <a:lnSpc>
          <a:spcPct val="90000"/>
        </a:lnSpc>
        <a:spcBef>
          <a:spcPts val="1000"/>
        </a:spcBef>
        <a:buClr>
          <a:schemeClr val="accent1"/>
        </a:buClr>
        <a:buFont typeface="Arial" panose="020B0604020202020204" pitchFamily="34" charset="0"/>
        <a:buChar char="•"/>
        <a:defRPr sz="1600" b="0" i="0" kern="1200">
          <a:solidFill>
            <a:schemeClr val="tx1"/>
          </a:solidFill>
          <a:latin typeface="Barlow" pitchFamily="2" charset="77"/>
          <a:ea typeface="+mn-ea"/>
          <a:cs typeface="+mn-cs"/>
        </a:defRPr>
      </a:lvl3pPr>
      <a:lvl4pPr marL="1080000" indent="-270000" algn="l" defTabSz="914400" rtl="0" eaLnBrk="1" latinLnBrk="0" hangingPunct="1">
        <a:lnSpc>
          <a:spcPct val="90000"/>
        </a:lnSpc>
        <a:spcBef>
          <a:spcPts val="1000"/>
        </a:spcBef>
        <a:buClr>
          <a:schemeClr val="accent1"/>
        </a:buClr>
        <a:buFont typeface="Arial" panose="020B0604020202020204" pitchFamily="34" charset="0"/>
        <a:buChar char="•"/>
        <a:defRPr sz="1600" b="0" i="0" kern="1200">
          <a:solidFill>
            <a:schemeClr val="tx1"/>
          </a:solidFill>
          <a:latin typeface="Barlow" pitchFamily="2" charset="77"/>
          <a:ea typeface="+mn-ea"/>
          <a:cs typeface="+mn-cs"/>
        </a:defRPr>
      </a:lvl4pPr>
      <a:lvl5pPr marL="1440000" indent="-270000" algn="l" defTabSz="914400" rtl="0" eaLnBrk="1" latinLnBrk="0" hangingPunct="1">
        <a:lnSpc>
          <a:spcPct val="90000"/>
        </a:lnSpc>
        <a:spcBef>
          <a:spcPts val="1000"/>
        </a:spcBef>
        <a:buClr>
          <a:schemeClr val="accent1"/>
        </a:buClr>
        <a:buFont typeface="Arial" panose="020B0604020202020204" pitchFamily="34" charset="0"/>
        <a:buChar char="•"/>
        <a:defRPr sz="16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3D cube art in black and white.">
            <a:extLst>
              <a:ext uri="{FF2B5EF4-FFF2-40B4-BE49-F238E27FC236}">
                <a16:creationId xmlns:a16="http://schemas.microsoft.com/office/drawing/2014/main" id="{EA2D6E4E-C751-3F9C-E266-B7F19DF06B8F}"/>
              </a:ext>
            </a:extLst>
          </p:cNvPr>
          <p:cNvPicPr>
            <a:picLocks noChangeAspect="1"/>
          </p:cNvPicPr>
          <p:nvPr/>
        </p:nvPicPr>
        <p:blipFill rotWithShape="1">
          <a:blip r:embed="rId2">
            <a:clrChange>
              <a:clrFrom>
                <a:srgbClr val="2C2B2E"/>
              </a:clrFrom>
              <a:clrTo>
                <a:srgbClr val="2C2B2E">
                  <a:alpha val="0"/>
                </a:srgbClr>
              </a:clrTo>
            </a:clrChange>
          </a:blip>
          <a:srcRect t="18855" b="21415"/>
          <a:stretch/>
        </p:blipFill>
        <p:spPr>
          <a:xfrm>
            <a:off x="301569" y="3965262"/>
            <a:ext cx="7162800" cy="2566988"/>
          </a:xfrm>
          <a:prstGeom prst="rect">
            <a:avLst/>
          </a:prstGeom>
          <a:noFill/>
        </p:spPr>
      </p:pic>
      <p:sp>
        <p:nvSpPr>
          <p:cNvPr id="2" name="Rectangle 1">
            <a:extLst>
              <a:ext uri="{FF2B5EF4-FFF2-40B4-BE49-F238E27FC236}">
                <a16:creationId xmlns:a16="http://schemas.microsoft.com/office/drawing/2014/main" id="{5A6FF13A-DBC1-DBA4-C413-D8BBD18636A9}"/>
              </a:ext>
            </a:extLst>
          </p:cNvPr>
          <p:cNvSpPr/>
          <p:nvPr/>
        </p:nvSpPr>
        <p:spPr>
          <a:xfrm>
            <a:off x="291272" y="3869267"/>
            <a:ext cx="7161463" cy="2685957"/>
          </a:xfrm>
          <a:prstGeom prst="rect">
            <a:avLst/>
          </a:prstGeom>
          <a:solidFill>
            <a:schemeClr val="bg1">
              <a:alpha val="6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 Placeholder 1">
            <a:extLst>
              <a:ext uri="{FF2B5EF4-FFF2-40B4-BE49-F238E27FC236}">
                <a16:creationId xmlns:a16="http://schemas.microsoft.com/office/drawing/2014/main" id="{32357311-836A-62C1-9E90-FE267ACB525E}"/>
              </a:ext>
            </a:extLst>
          </p:cNvPr>
          <p:cNvSpPr>
            <a:spLocks noGrp="1"/>
          </p:cNvSpPr>
          <p:nvPr>
            <p:ph type="body" sz="quarter" idx="11"/>
          </p:nvPr>
        </p:nvSpPr>
        <p:spPr>
          <a:xfrm>
            <a:off x="8451850" y="469528"/>
            <a:ext cx="3446598" cy="666000"/>
          </a:xfrm>
        </p:spPr>
        <p:txBody>
          <a:bodyPr>
            <a:normAutofit/>
          </a:bodyPr>
          <a:lstStyle/>
          <a:p>
            <a:endParaRPr lang="en-US" dirty="0"/>
          </a:p>
          <a:p>
            <a:endParaRPr lang="en-US" dirty="0"/>
          </a:p>
        </p:txBody>
      </p:sp>
      <p:sp>
        <p:nvSpPr>
          <p:cNvPr id="20" name="Text Placeholder 2">
            <a:extLst>
              <a:ext uri="{FF2B5EF4-FFF2-40B4-BE49-F238E27FC236}">
                <a16:creationId xmlns:a16="http://schemas.microsoft.com/office/drawing/2014/main" id="{A0CE5C1C-28F3-A54A-D4DD-AF38748CD60C}"/>
              </a:ext>
            </a:extLst>
          </p:cNvPr>
          <p:cNvSpPr>
            <a:spLocks noGrp="1"/>
          </p:cNvSpPr>
          <p:nvPr>
            <p:ph type="body" sz="quarter" idx="10"/>
          </p:nvPr>
        </p:nvSpPr>
        <p:spPr>
          <a:xfrm>
            <a:off x="291272" y="1266129"/>
            <a:ext cx="7161463" cy="2419179"/>
          </a:xfrm>
        </p:spPr>
        <p:txBody>
          <a:bodyPr/>
          <a:lstStyle/>
          <a:p>
            <a:r>
              <a:rPr lang="en-US" sz="4800" dirty="0"/>
              <a:t>Modernizing Canada's Approach toP3s</a:t>
            </a:r>
          </a:p>
        </p:txBody>
      </p:sp>
      <p:pic>
        <p:nvPicPr>
          <p:cNvPr id="12" name="Content Placeholder 11" descr="A black background with white letters&#10;&#10;Description automatically generated">
            <a:extLst>
              <a:ext uri="{FF2B5EF4-FFF2-40B4-BE49-F238E27FC236}">
                <a16:creationId xmlns:a16="http://schemas.microsoft.com/office/drawing/2014/main" id="{3D58FF07-33B5-4E07-45ED-EAB96A88366C}"/>
              </a:ext>
            </a:extLst>
          </p:cNvPr>
          <p:cNvPicPr>
            <a:picLocks noGrp="1" noChangeAspect="1"/>
          </p:cNvPicPr>
          <p:nvPr>
            <p:ph sz="quarter" idx="15"/>
          </p:nvPr>
        </p:nvPicPr>
        <p:blipFill>
          <a:blip r:embed="rId3"/>
          <a:stretch>
            <a:fillRect/>
          </a:stretch>
        </p:blipFill>
        <p:spPr>
          <a:xfrm>
            <a:off x="9018873" y="3525982"/>
            <a:ext cx="2570455" cy="1722774"/>
          </a:xfrm>
        </p:spPr>
      </p:pic>
      <p:sp>
        <p:nvSpPr>
          <p:cNvPr id="3" name="TextBox 2">
            <a:extLst>
              <a:ext uri="{FF2B5EF4-FFF2-40B4-BE49-F238E27FC236}">
                <a16:creationId xmlns:a16="http://schemas.microsoft.com/office/drawing/2014/main" id="{3F7F2DB7-1B06-B72B-4C8C-CA2FA6A7DD4E}"/>
              </a:ext>
            </a:extLst>
          </p:cNvPr>
          <p:cNvSpPr txBox="1"/>
          <p:nvPr/>
        </p:nvSpPr>
        <p:spPr>
          <a:xfrm>
            <a:off x="301569" y="2664245"/>
            <a:ext cx="6680738" cy="490968"/>
          </a:xfrm>
          <a:prstGeom prst="rect">
            <a:avLst/>
          </a:prstGeom>
          <a:noFill/>
        </p:spPr>
        <p:txBody>
          <a:bodyPr wrap="square">
            <a:spAutoFit/>
          </a:bodyPr>
          <a:lstStyle/>
          <a:p>
            <a:pPr lvl="0">
              <a:lnSpc>
                <a:spcPct val="115000"/>
              </a:lnSpc>
              <a:spcAft>
                <a:spcPts val="800"/>
              </a:spcAft>
              <a:buSzPts val="1000"/>
              <a:tabLst>
                <a:tab pos="457200" algn="l"/>
              </a:tabLst>
            </a:pPr>
            <a:r>
              <a:rPr lang="en-US" sz="2400" dirty="0">
                <a:latin typeface="Barlow Semi Condensed" panose="00000506000000000000" pitchFamily="2" charset="0"/>
              </a:rPr>
              <a:t>Policy Brief for the </a:t>
            </a:r>
            <a:r>
              <a:rPr lang="en-US" sz="2400" dirty="0">
                <a:highlight>
                  <a:srgbClr val="C0C0C0"/>
                </a:highlight>
                <a:latin typeface="Barlow Semi Condensed" panose="00000506000000000000" pitchFamily="2" charset="0"/>
              </a:rPr>
              <a:t>[Government of XX]</a:t>
            </a:r>
            <a:endParaRPr lang="en-CA" sz="2400" kern="100" dirty="0">
              <a:effectLst/>
              <a:highlight>
                <a:srgbClr val="C0C0C0"/>
              </a:highligh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03681C6-F7D4-AC87-7E90-79BD5F004494}"/>
              </a:ext>
            </a:extLst>
          </p:cNvPr>
          <p:cNvSpPr txBox="1"/>
          <p:nvPr/>
        </p:nvSpPr>
        <p:spPr>
          <a:xfrm>
            <a:off x="518909" y="4387369"/>
            <a:ext cx="5679465" cy="461665"/>
          </a:xfrm>
          <a:prstGeom prst="rect">
            <a:avLst/>
          </a:prstGeom>
          <a:noFill/>
        </p:spPr>
        <p:txBody>
          <a:bodyPr wrap="square" rtlCol="0">
            <a:spAutoFit/>
          </a:bodyPr>
          <a:lstStyle/>
          <a:p>
            <a:r>
              <a:rPr lang="en-CA" sz="2400" dirty="0">
                <a:latin typeface="Barlow Semi Condensed" panose="00000506000000000000" pitchFamily="2" charset="0"/>
              </a:rPr>
              <a:t>Presented by: </a:t>
            </a:r>
            <a:r>
              <a:rPr lang="en-CA" sz="2400" dirty="0">
                <a:highlight>
                  <a:srgbClr val="C0C0C0"/>
                </a:highlight>
                <a:latin typeface="Barlow Semi Condensed" panose="00000506000000000000" pitchFamily="2" charset="0"/>
              </a:rPr>
              <a:t>[Name, Title, Contact] </a:t>
            </a:r>
          </a:p>
        </p:txBody>
      </p:sp>
    </p:spTree>
    <p:extLst>
      <p:ext uri="{BB962C8B-B14F-4D97-AF65-F5344CB8AC3E}">
        <p14:creationId xmlns:p14="http://schemas.microsoft.com/office/powerpoint/2010/main" val="2859705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815B7-B3CE-AB95-E1E6-67FEBDD304EA}"/>
              </a:ext>
            </a:extLst>
          </p:cNvPr>
          <p:cNvSpPr>
            <a:spLocks noGrp="1"/>
          </p:cNvSpPr>
          <p:nvPr>
            <p:ph type="title"/>
          </p:nvPr>
        </p:nvSpPr>
        <p:spPr>
          <a:solidFill>
            <a:schemeClr val="tx1"/>
          </a:solidFill>
        </p:spPr>
        <p:txBody>
          <a:bodyPr/>
          <a:lstStyle/>
          <a:p>
            <a:r>
              <a:rPr lang="en-CA" dirty="0">
                <a:solidFill>
                  <a:schemeClr val="bg1"/>
                </a:solidFill>
              </a:rPr>
              <a:t>8 KEY RECOMMENDATIONS AT A GLANCE</a:t>
            </a:r>
          </a:p>
        </p:txBody>
      </p:sp>
      <p:sp>
        <p:nvSpPr>
          <p:cNvPr id="3" name="Slide Number Placeholder 2">
            <a:extLst>
              <a:ext uri="{FF2B5EF4-FFF2-40B4-BE49-F238E27FC236}">
                <a16:creationId xmlns:a16="http://schemas.microsoft.com/office/drawing/2014/main" id="{95E3917C-4769-45BA-5307-277C04AFC215}"/>
              </a:ext>
            </a:extLst>
          </p:cNvPr>
          <p:cNvSpPr>
            <a:spLocks noGrp="1"/>
          </p:cNvSpPr>
          <p:nvPr>
            <p:ph type="sldNum" sz="quarter" idx="12"/>
          </p:nvPr>
        </p:nvSpPr>
        <p:spPr/>
        <p:txBody>
          <a:bodyPr/>
          <a:lstStyle/>
          <a:p>
            <a:fld id="{3C82093E-F7CD-0045-8C57-C204C8A5FAA0}" type="slidenum">
              <a:rPr lang="en-US" smtClean="0"/>
              <a:t>10</a:t>
            </a:fld>
            <a:endParaRPr lang="en-US"/>
          </a:p>
        </p:txBody>
      </p:sp>
      <p:sp>
        <p:nvSpPr>
          <p:cNvPr id="5" name="TextBox 4">
            <a:extLst>
              <a:ext uri="{FF2B5EF4-FFF2-40B4-BE49-F238E27FC236}">
                <a16:creationId xmlns:a16="http://schemas.microsoft.com/office/drawing/2014/main" id="{D2D621F7-4FB9-4FA4-A921-2F70DAC349BE}"/>
              </a:ext>
            </a:extLst>
          </p:cNvPr>
          <p:cNvSpPr txBox="1"/>
          <p:nvPr/>
        </p:nvSpPr>
        <p:spPr>
          <a:xfrm>
            <a:off x="346277" y="1216356"/>
            <a:ext cx="11585548" cy="5355312"/>
          </a:xfrm>
          <a:prstGeom prst="rect">
            <a:avLst/>
          </a:prstGeom>
          <a:noFill/>
        </p:spPr>
        <p:txBody>
          <a:bodyPr wrap="square">
            <a:spAutoFit/>
          </a:bodyPr>
          <a:lstStyle/>
          <a:p>
            <a:pPr algn="l"/>
            <a:endParaRPr lang="en-US" b="0" i="0" dirty="0">
              <a:solidFill>
                <a:srgbClr val="212529"/>
              </a:solidFill>
              <a:effectLst/>
              <a:highlight>
                <a:srgbClr val="FFFFFF"/>
              </a:highlight>
              <a:latin typeface="Barlow Semi Condensed" panose="00000506000000000000" pitchFamily="2" charset="0"/>
            </a:endParaRPr>
          </a:p>
          <a:p>
            <a:pPr marL="342900" indent="-342900" algn="l">
              <a:buClr>
                <a:schemeClr val="accent1"/>
              </a:buClr>
              <a:buFont typeface="+mj-lt"/>
              <a:buAutoNum type="arabicPeriod"/>
            </a:pPr>
            <a:r>
              <a:rPr lang="en-US" b="1" i="0" dirty="0">
                <a:solidFill>
                  <a:srgbClr val="212529"/>
                </a:solidFill>
                <a:effectLst/>
                <a:highlight>
                  <a:srgbClr val="FFFFFF"/>
                </a:highlight>
                <a:latin typeface="Barlow Semi Condensed" panose="00000506000000000000" pitchFamily="2" charset="0"/>
              </a:rPr>
              <a:t>Using private capital to stretch those scarce tax dollars further</a:t>
            </a:r>
            <a:r>
              <a:rPr lang="en-US" b="0" i="0" dirty="0">
                <a:solidFill>
                  <a:srgbClr val="212529"/>
                </a:solidFill>
                <a:effectLst/>
                <a:highlight>
                  <a:srgbClr val="FFFFFF"/>
                </a:highlight>
                <a:latin typeface="Barlow Semi Condensed" panose="00000506000000000000" pitchFamily="2" charset="0"/>
              </a:rPr>
              <a:t> by bringing enhanced oversight of the investors since they have “skin in the game” to deliver on time and on budget.</a:t>
            </a:r>
          </a:p>
          <a:p>
            <a:pPr marL="342900" indent="-342900" algn="l">
              <a:buClr>
                <a:schemeClr val="accent1"/>
              </a:buClr>
              <a:buFont typeface="+mj-lt"/>
              <a:buAutoNum type="arabicPeriod"/>
            </a:pPr>
            <a:r>
              <a:rPr lang="en-US" b="1" i="0" dirty="0">
                <a:solidFill>
                  <a:srgbClr val="212529"/>
                </a:solidFill>
                <a:effectLst/>
                <a:highlight>
                  <a:srgbClr val="FFFFFF"/>
                </a:highlight>
                <a:latin typeface="Barlow Semi Condensed" panose="00000506000000000000" pitchFamily="2" charset="0"/>
              </a:rPr>
              <a:t>Thinking long term when procuring infrastructure</a:t>
            </a:r>
            <a:r>
              <a:rPr lang="en-US" b="0" i="0" dirty="0">
                <a:solidFill>
                  <a:srgbClr val="212529"/>
                </a:solidFill>
                <a:effectLst/>
                <a:highlight>
                  <a:srgbClr val="FFFFFF"/>
                </a:highlight>
                <a:latin typeface="Barlow Semi Condensed" panose="00000506000000000000" pitchFamily="2" charset="0"/>
              </a:rPr>
              <a:t> to ensure there is protected funding for ongoing maintenance, life cycle renewal and operation costs for decades to come.</a:t>
            </a:r>
          </a:p>
          <a:p>
            <a:pPr marL="342900" indent="-342900" algn="l">
              <a:buClr>
                <a:schemeClr val="accent1"/>
              </a:buClr>
              <a:buFont typeface="+mj-lt"/>
              <a:buAutoNum type="arabicPeriod"/>
            </a:pPr>
            <a:r>
              <a:rPr lang="en-US" b="1" i="0" dirty="0">
                <a:solidFill>
                  <a:srgbClr val="212529"/>
                </a:solidFill>
                <a:effectLst/>
                <a:highlight>
                  <a:srgbClr val="FFFFFF"/>
                </a:highlight>
                <a:latin typeface="Barlow Semi Condensed" panose="00000506000000000000" pitchFamily="2" charset="0"/>
              </a:rPr>
              <a:t>Everyone wins, especially Canadians, when the public and private sectors work together. </a:t>
            </a:r>
            <a:r>
              <a:rPr lang="en-US" b="0" i="0" dirty="0">
                <a:solidFill>
                  <a:srgbClr val="212529"/>
                </a:solidFill>
                <a:effectLst/>
                <a:highlight>
                  <a:srgbClr val="FFFFFF"/>
                </a:highlight>
                <a:latin typeface="Barlow Semi Condensed" panose="00000506000000000000" pitchFamily="2" charset="0"/>
              </a:rPr>
              <a:t>That's why a nimbler, less rigid approach is needed when it comes to risk allocation.</a:t>
            </a:r>
          </a:p>
          <a:p>
            <a:pPr marL="342900" indent="-342900" algn="l">
              <a:buClr>
                <a:schemeClr val="accent1"/>
              </a:buClr>
              <a:buFont typeface="+mj-lt"/>
              <a:buAutoNum type="arabicPeriod"/>
            </a:pPr>
            <a:r>
              <a:rPr lang="en-US" b="1" i="0" dirty="0">
                <a:solidFill>
                  <a:srgbClr val="212529"/>
                </a:solidFill>
                <a:effectLst/>
                <a:highlight>
                  <a:srgbClr val="FFFFFF"/>
                </a:highlight>
                <a:latin typeface="Barlow Semi Condensed" panose="00000506000000000000" pitchFamily="2" charset="0"/>
              </a:rPr>
              <a:t>Governments need to see themselves not merely as contractors or service providers but as “industrial owners”</a:t>
            </a:r>
            <a:r>
              <a:rPr lang="en-US" b="0" i="0" dirty="0">
                <a:solidFill>
                  <a:srgbClr val="212529"/>
                </a:solidFill>
                <a:effectLst/>
                <a:highlight>
                  <a:srgbClr val="FFFFFF"/>
                </a:highlight>
                <a:latin typeface="Barlow Semi Condensed" panose="00000506000000000000" pitchFamily="2" charset="0"/>
              </a:rPr>
              <a:t> with a vested interest in a project's long-term success. They must actively oversee P3 contracts and provide centralized support to P3 contract management to minimize disputes and enhance transparency.</a:t>
            </a:r>
          </a:p>
          <a:p>
            <a:pPr marL="342900" indent="-342900" algn="l">
              <a:buClr>
                <a:schemeClr val="accent1"/>
              </a:buClr>
              <a:buFont typeface="+mj-lt"/>
              <a:buAutoNum type="arabicPeriod" startAt="5"/>
            </a:pPr>
            <a:r>
              <a:rPr lang="en-US" b="1" i="0" dirty="0">
                <a:solidFill>
                  <a:srgbClr val="212529"/>
                </a:solidFill>
                <a:effectLst/>
                <a:highlight>
                  <a:srgbClr val="FFFFFF"/>
                </a:highlight>
                <a:latin typeface="Barlow Semi Condensed" panose="00000506000000000000" pitchFamily="2" charset="0"/>
              </a:rPr>
              <a:t>Governments should investigate using a Progressive P3 (DBFM/DBFOM) approach for exceptionally large and/or complex projects</a:t>
            </a:r>
            <a:r>
              <a:rPr lang="en-US" b="0" i="0" dirty="0">
                <a:solidFill>
                  <a:srgbClr val="212529"/>
                </a:solidFill>
                <a:effectLst/>
                <a:highlight>
                  <a:srgbClr val="FFFFFF"/>
                </a:highlight>
                <a:latin typeface="Barlow Semi Condensed" panose="00000506000000000000" pitchFamily="2" charset="0"/>
              </a:rPr>
              <a:t> where earlier contractor involvement could provide significant benefit for Canadian communities.</a:t>
            </a:r>
          </a:p>
          <a:p>
            <a:pPr marL="342900" indent="-342900" algn="l">
              <a:buClr>
                <a:schemeClr val="accent1"/>
              </a:buClr>
              <a:buFont typeface="+mj-lt"/>
              <a:buAutoNum type="arabicPeriod" startAt="5"/>
            </a:pPr>
            <a:r>
              <a:rPr lang="en-US" b="1" i="0" dirty="0">
                <a:solidFill>
                  <a:srgbClr val="212529"/>
                </a:solidFill>
                <a:effectLst/>
                <a:highlight>
                  <a:srgbClr val="FFFFFF"/>
                </a:highlight>
                <a:latin typeface="Barlow Semi Condensed" panose="00000506000000000000" pitchFamily="2" charset="0"/>
              </a:rPr>
              <a:t>Where possible, governments should consider breaking large, projects (exceeding $500 million) into phases</a:t>
            </a:r>
            <a:r>
              <a:rPr lang="en-US" b="0" i="0" dirty="0">
                <a:solidFill>
                  <a:srgbClr val="212529"/>
                </a:solidFill>
                <a:effectLst/>
                <a:highlight>
                  <a:srgbClr val="FFFFFF"/>
                </a:highlight>
                <a:latin typeface="Barlow Semi Condensed" panose="00000506000000000000" pitchFamily="2" charset="0"/>
              </a:rPr>
              <a:t> to attract greater competition, produce greater market tension and greater certainty in execution, and cost savings for taxpayers.</a:t>
            </a:r>
          </a:p>
          <a:p>
            <a:pPr marL="342900" indent="-342900" algn="l">
              <a:buClr>
                <a:schemeClr val="accent1"/>
              </a:buClr>
              <a:buFont typeface="+mj-lt"/>
              <a:buAutoNum type="arabicPeriod" startAt="5"/>
            </a:pPr>
            <a:r>
              <a:rPr lang="en-US" b="0" i="0" dirty="0">
                <a:solidFill>
                  <a:srgbClr val="212529"/>
                </a:solidFill>
                <a:effectLst/>
                <a:highlight>
                  <a:srgbClr val="FFFFFF"/>
                </a:highlight>
                <a:latin typeface="Barlow Semi Condensed" panose="00000506000000000000" pitchFamily="2" charset="0"/>
              </a:rPr>
              <a:t>In the spirit of increasing transparency, rebuilding trust and delivering top quality infrastructure for Canadians, </a:t>
            </a:r>
            <a:r>
              <a:rPr lang="en-US" b="1" i="0" dirty="0">
                <a:solidFill>
                  <a:srgbClr val="212529"/>
                </a:solidFill>
                <a:effectLst/>
                <a:highlight>
                  <a:srgbClr val="FFFFFF"/>
                </a:highlight>
                <a:latin typeface="Barlow Semi Condensed" panose="00000506000000000000" pitchFamily="2" charset="0"/>
              </a:rPr>
              <a:t>governments should work with each other to share best practices and establish new cross-Canada standards</a:t>
            </a:r>
            <a:r>
              <a:rPr lang="en-US" b="0" i="0" dirty="0">
                <a:solidFill>
                  <a:srgbClr val="212529"/>
                </a:solidFill>
                <a:effectLst/>
                <a:highlight>
                  <a:srgbClr val="FFFFFF"/>
                </a:highlight>
                <a:latin typeface="Barlow Semi Condensed" panose="00000506000000000000" pitchFamily="2" charset="0"/>
              </a:rPr>
              <a:t>.</a:t>
            </a:r>
          </a:p>
          <a:p>
            <a:pPr marL="342900" indent="-342900" algn="l">
              <a:buClr>
                <a:schemeClr val="accent1"/>
              </a:buClr>
              <a:buFont typeface="+mj-lt"/>
              <a:buAutoNum type="arabicPeriod" startAt="5"/>
            </a:pPr>
            <a:r>
              <a:rPr lang="en-US" b="1" i="0" dirty="0">
                <a:solidFill>
                  <a:srgbClr val="212529"/>
                </a:solidFill>
                <a:effectLst/>
                <a:highlight>
                  <a:srgbClr val="FFFFFF"/>
                </a:highlight>
                <a:latin typeface="Barlow Semi Condensed" panose="00000506000000000000" pitchFamily="2" charset="0"/>
              </a:rPr>
              <a:t>Governments should evolve procurement approaches</a:t>
            </a:r>
            <a:r>
              <a:rPr lang="en-US" b="0" i="0" dirty="0">
                <a:solidFill>
                  <a:srgbClr val="212529"/>
                </a:solidFill>
                <a:effectLst/>
                <a:highlight>
                  <a:srgbClr val="FFFFFF"/>
                </a:highlight>
                <a:latin typeface="Barlow Semi Condensed" panose="00000506000000000000" pitchFamily="2" charset="0"/>
              </a:rPr>
              <a:t> to ensure early engagement with private-sector proponents and foster a solutions-oriented procurement environment.</a:t>
            </a:r>
          </a:p>
          <a:p>
            <a:pPr marL="342900" indent="-342900" algn="l">
              <a:buClr>
                <a:schemeClr val="accent1"/>
              </a:buClr>
              <a:buFont typeface="+mj-lt"/>
              <a:buAutoNum type="arabicPeriod"/>
            </a:pPr>
            <a:endParaRPr lang="en-US" b="0" i="0" dirty="0">
              <a:solidFill>
                <a:srgbClr val="212529"/>
              </a:solidFill>
              <a:effectLst/>
              <a:highlight>
                <a:srgbClr val="FFFFFF"/>
              </a:highlight>
              <a:latin typeface="Barlow Semi Condensed" panose="00000506000000000000" pitchFamily="2" charset="0"/>
            </a:endParaRPr>
          </a:p>
        </p:txBody>
      </p:sp>
    </p:spTree>
    <p:extLst>
      <p:ext uri="{BB962C8B-B14F-4D97-AF65-F5344CB8AC3E}">
        <p14:creationId xmlns:p14="http://schemas.microsoft.com/office/powerpoint/2010/main" val="1032114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E0DEB6E4-6318-6CD9-F58D-92C2785DDE35}"/>
              </a:ext>
            </a:extLst>
          </p:cNvPr>
          <p:cNvSpPr>
            <a:spLocks noGrp="1"/>
          </p:cNvSpPr>
          <p:nvPr>
            <p:ph type="body" sz="quarter" idx="11"/>
          </p:nvPr>
        </p:nvSpPr>
        <p:spPr>
          <a:xfrm>
            <a:off x="291271" y="282491"/>
            <a:ext cx="1136650" cy="5203825"/>
          </a:xfrm>
        </p:spPr>
        <p:txBody>
          <a:bodyPr/>
          <a:lstStyle/>
          <a:p>
            <a:r>
              <a:rPr lang="en-US" dirty="0"/>
              <a:t>03</a:t>
            </a:r>
          </a:p>
        </p:txBody>
      </p:sp>
      <p:sp>
        <p:nvSpPr>
          <p:cNvPr id="32" name="Text Placeholder 2">
            <a:extLst>
              <a:ext uri="{FF2B5EF4-FFF2-40B4-BE49-F238E27FC236}">
                <a16:creationId xmlns:a16="http://schemas.microsoft.com/office/drawing/2014/main" id="{61FE36FF-1E22-C35B-35E4-07FFCFCA98CF}"/>
              </a:ext>
            </a:extLst>
          </p:cNvPr>
          <p:cNvSpPr>
            <a:spLocks noGrp="1"/>
          </p:cNvSpPr>
          <p:nvPr>
            <p:ph type="body" sz="quarter" idx="10"/>
          </p:nvPr>
        </p:nvSpPr>
        <p:spPr>
          <a:xfrm>
            <a:off x="2188694" y="1614491"/>
            <a:ext cx="6697040" cy="2070817"/>
          </a:xfrm>
        </p:spPr>
        <p:txBody>
          <a:bodyPr/>
          <a:lstStyle/>
          <a:p>
            <a:r>
              <a:rPr lang="en-US" b="1" dirty="0"/>
              <a:t>Policy Recommendations</a:t>
            </a:r>
          </a:p>
        </p:txBody>
      </p:sp>
      <p:sp>
        <p:nvSpPr>
          <p:cNvPr id="33" name="Content Placeholder 3">
            <a:extLst>
              <a:ext uri="{FF2B5EF4-FFF2-40B4-BE49-F238E27FC236}">
                <a16:creationId xmlns:a16="http://schemas.microsoft.com/office/drawing/2014/main" id="{2D0CBDCE-54DD-8202-CA4E-96086A52EF45}"/>
              </a:ext>
            </a:extLst>
          </p:cNvPr>
          <p:cNvSpPr>
            <a:spLocks noGrp="1"/>
          </p:cNvSpPr>
          <p:nvPr>
            <p:ph sz="quarter" idx="15"/>
          </p:nvPr>
        </p:nvSpPr>
        <p:spPr>
          <a:xfrm>
            <a:off x="2347627" y="2555417"/>
            <a:ext cx="6379173" cy="1747166"/>
          </a:xfrm>
        </p:spPr>
        <p:txBody>
          <a:bodyPr>
            <a:normAutofit/>
          </a:bodyPr>
          <a:lstStyle/>
          <a:p>
            <a:endParaRPr lang="en-US" dirty="0"/>
          </a:p>
          <a:p>
            <a:endParaRPr lang="en-US" dirty="0"/>
          </a:p>
          <a:p>
            <a:r>
              <a:rPr lang="en-US" sz="4800" dirty="0"/>
              <a:t>The Path Forward</a:t>
            </a:r>
          </a:p>
        </p:txBody>
      </p:sp>
    </p:spTree>
    <p:extLst>
      <p:ext uri="{BB962C8B-B14F-4D97-AF65-F5344CB8AC3E}">
        <p14:creationId xmlns:p14="http://schemas.microsoft.com/office/powerpoint/2010/main" val="2294079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8603-EA2F-86BF-4B72-5483968E4197}"/>
              </a:ext>
            </a:extLst>
          </p:cNvPr>
          <p:cNvSpPr>
            <a:spLocks noGrp="1"/>
          </p:cNvSpPr>
          <p:nvPr>
            <p:ph type="title"/>
          </p:nvPr>
        </p:nvSpPr>
        <p:spPr/>
        <p:txBody>
          <a:bodyPr>
            <a:normAutofit fontScale="90000"/>
          </a:bodyPr>
          <a:lstStyle/>
          <a:p>
            <a:r>
              <a:rPr lang="en-US" b="1" dirty="0">
                <a:solidFill>
                  <a:schemeClr val="accent1"/>
                </a:solidFill>
                <a:highlight>
                  <a:srgbClr val="FFFFFF"/>
                </a:highlight>
                <a:latin typeface="Barlow Semi Condensed" panose="00000506000000000000" pitchFamily="2" charset="0"/>
              </a:rPr>
              <a:t>1. </a:t>
            </a:r>
            <a:r>
              <a:rPr lang="en-US" b="1" i="0" dirty="0">
                <a:solidFill>
                  <a:srgbClr val="212529"/>
                </a:solidFill>
                <a:effectLst/>
                <a:highlight>
                  <a:srgbClr val="FFFFFF"/>
                </a:highlight>
                <a:latin typeface="Barlow Semi Condensed" panose="00000506000000000000" pitchFamily="2" charset="0"/>
              </a:rPr>
              <a:t>Using private capital to stretch those scarce tax dollars further</a:t>
            </a:r>
            <a:r>
              <a:rPr lang="en-US" b="0" i="0" dirty="0">
                <a:solidFill>
                  <a:srgbClr val="212529"/>
                </a:solidFill>
                <a:effectLst/>
                <a:highlight>
                  <a:srgbClr val="FFFFFF"/>
                </a:highlight>
                <a:latin typeface="Barlow Semi Condensed" panose="00000506000000000000" pitchFamily="2" charset="0"/>
              </a:rPr>
              <a:t> by bringing enhanced oversight of the investors since they have “skin in the game” to deliver on time and on budget.</a:t>
            </a:r>
            <a:br>
              <a:rPr lang="en-US" b="0" i="0" dirty="0">
                <a:solidFill>
                  <a:srgbClr val="212529"/>
                </a:solidFill>
                <a:effectLst/>
                <a:highlight>
                  <a:srgbClr val="FFFFFF"/>
                </a:highlight>
                <a:latin typeface="Barlow Semi Condensed" panose="00000506000000000000" pitchFamily="2" charset="0"/>
              </a:rPr>
            </a:br>
            <a:endParaRPr lang="en-CA" dirty="0"/>
          </a:p>
        </p:txBody>
      </p:sp>
      <p:sp>
        <p:nvSpPr>
          <p:cNvPr id="3" name="Slide Number Placeholder 2">
            <a:extLst>
              <a:ext uri="{FF2B5EF4-FFF2-40B4-BE49-F238E27FC236}">
                <a16:creationId xmlns:a16="http://schemas.microsoft.com/office/drawing/2014/main" id="{0948762F-A65E-3507-FF71-C55850BEBE5F}"/>
              </a:ext>
            </a:extLst>
          </p:cNvPr>
          <p:cNvSpPr>
            <a:spLocks noGrp="1"/>
          </p:cNvSpPr>
          <p:nvPr>
            <p:ph type="sldNum" sz="quarter" idx="12"/>
          </p:nvPr>
        </p:nvSpPr>
        <p:spPr/>
        <p:txBody>
          <a:bodyPr/>
          <a:lstStyle/>
          <a:p>
            <a:fld id="{3C82093E-F7CD-0045-8C57-C204C8A5FAA0}" type="slidenum">
              <a:rPr lang="en-US" smtClean="0"/>
              <a:t>12</a:t>
            </a:fld>
            <a:endParaRPr lang="en-US"/>
          </a:p>
        </p:txBody>
      </p:sp>
      <p:sp>
        <p:nvSpPr>
          <p:cNvPr id="5" name="TextBox 4">
            <a:extLst>
              <a:ext uri="{FF2B5EF4-FFF2-40B4-BE49-F238E27FC236}">
                <a16:creationId xmlns:a16="http://schemas.microsoft.com/office/drawing/2014/main" id="{BD69890E-E5D1-15BB-40E5-411874790AD2}"/>
              </a:ext>
            </a:extLst>
          </p:cNvPr>
          <p:cNvSpPr txBox="1"/>
          <p:nvPr/>
        </p:nvSpPr>
        <p:spPr>
          <a:xfrm>
            <a:off x="432770" y="2194848"/>
            <a:ext cx="11594034" cy="2862322"/>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1" dirty="0">
                <a:latin typeface="Barlow" panose="00000500000000000000" pitchFamily="2" charset="0"/>
              </a:rPr>
              <a:t>Leveraging Private Capital:</a:t>
            </a:r>
            <a:r>
              <a:rPr lang="en-US" dirty="0">
                <a:latin typeface="Barlow" panose="00000500000000000000" pitchFamily="2" charset="0"/>
              </a:rPr>
              <a:t> In the face of shrinking revenues and public resistance to higher taxes, using private capital can stretch limited public funds further. Investors’ “skin in the game” enhances oversight, ensuring projects are delivered on time and on budget.</a:t>
            </a:r>
          </a:p>
          <a:p>
            <a:pPr marL="285750" indent="-285750">
              <a:buClr>
                <a:schemeClr val="accent1"/>
              </a:buClr>
              <a:buFont typeface="Arial" panose="020B0604020202020204" pitchFamily="34" charset="0"/>
              <a:buChar char="•"/>
            </a:pPr>
            <a:endParaRPr lang="en-US" dirty="0">
              <a:latin typeface="Barlow" panose="00000500000000000000" pitchFamily="2" charset="0"/>
            </a:endParaRPr>
          </a:p>
          <a:p>
            <a:pPr marL="285750" indent="-285750">
              <a:buClr>
                <a:schemeClr val="accent1"/>
              </a:buClr>
              <a:buFont typeface="Arial" panose="020B0604020202020204" pitchFamily="34" charset="0"/>
              <a:buChar char="•"/>
            </a:pPr>
            <a:r>
              <a:rPr lang="en-US" b="1" dirty="0">
                <a:latin typeface="Barlow" panose="00000500000000000000" pitchFamily="2" charset="0"/>
              </a:rPr>
              <a:t>Encouraging P3 Exploration:</a:t>
            </a:r>
            <a:r>
              <a:rPr lang="en-US" dirty="0">
                <a:latin typeface="Barlow" panose="00000500000000000000" pitchFamily="2" charset="0"/>
              </a:rPr>
              <a:t> The Council urges all levels of Canadian government to explore and assess P3 and alternative finance options for complex, large-scale infrastructure projects.</a:t>
            </a:r>
          </a:p>
          <a:p>
            <a:pPr marL="285750" indent="-285750">
              <a:buClr>
                <a:schemeClr val="accent1"/>
              </a:buClr>
              <a:buFont typeface="Arial" panose="020B0604020202020204" pitchFamily="34" charset="0"/>
              <a:buChar char="•"/>
            </a:pPr>
            <a:endParaRPr lang="en-US" dirty="0">
              <a:latin typeface="Barlow" panose="00000500000000000000" pitchFamily="2" charset="0"/>
            </a:endParaRPr>
          </a:p>
          <a:p>
            <a:pPr marL="285750" indent="-285750">
              <a:buClr>
                <a:schemeClr val="accent1"/>
              </a:buClr>
              <a:buFont typeface="Arial" panose="020B0604020202020204" pitchFamily="34" charset="0"/>
              <a:buChar char="•"/>
            </a:pPr>
            <a:r>
              <a:rPr lang="en-US" b="1" dirty="0">
                <a:latin typeface="Barlow" panose="00000500000000000000" pitchFamily="2" charset="0"/>
              </a:rPr>
              <a:t>Enhanced Accountability:</a:t>
            </a:r>
            <a:r>
              <a:rPr lang="en-US" dirty="0">
                <a:latin typeface="Barlow" panose="00000500000000000000" pitchFamily="2" charset="0"/>
              </a:rPr>
              <a:t> Private capital in P3s enhances accountability and ensures long-term maintenance and lifecycle renewal of assets. Research supports that the extra financing cost of P3s is justified for the risk transfer, proving valuable for maximizing taxpayer dollars.</a:t>
            </a:r>
          </a:p>
        </p:txBody>
      </p:sp>
    </p:spTree>
    <p:extLst>
      <p:ext uri="{BB962C8B-B14F-4D97-AF65-F5344CB8AC3E}">
        <p14:creationId xmlns:p14="http://schemas.microsoft.com/office/powerpoint/2010/main" val="1348403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60A-0431-68E9-BFA2-14FE431BABA5}"/>
              </a:ext>
            </a:extLst>
          </p:cNvPr>
          <p:cNvSpPr>
            <a:spLocks noGrp="1"/>
          </p:cNvSpPr>
          <p:nvPr>
            <p:ph type="title"/>
          </p:nvPr>
        </p:nvSpPr>
        <p:spPr/>
        <p:txBody>
          <a:bodyPr>
            <a:normAutofit fontScale="90000"/>
          </a:bodyPr>
          <a:lstStyle/>
          <a:p>
            <a:r>
              <a:rPr lang="en-US" b="1" i="0" dirty="0">
                <a:solidFill>
                  <a:schemeClr val="accent1"/>
                </a:solidFill>
                <a:effectLst/>
                <a:highlight>
                  <a:srgbClr val="FFFFFF"/>
                </a:highlight>
                <a:latin typeface="Barlow Semi Condensed" panose="00000506000000000000" pitchFamily="2" charset="0"/>
              </a:rPr>
              <a:t>2. </a:t>
            </a:r>
            <a:r>
              <a:rPr lang="en-US" b="1" i="0" dirty="0">
                <a:solidFill>
                  <a:srgbClr val="212529"/>
                </a:solidFill>
                <a:effectLst/>
                <a:highlight>
                  <a:srgbClr val="FFFFFF"/>
                </a:highlight>
                <a:latin typeface="Barlow Semi Condensed" panose="00000506000000000000" pitchFamily="2" charset="0"/>
              </a:rPr>
              <a:t>Thinking long term when procuring infrastructure</a:t>
            </a:r>
            <a:r>
              <a:rPr lang="en-US" b="0" i="0" dirty="0">
                <a:solidFill>
                  <a:srgbClr val="212529"/>
                </a:solidFill>
                <a:effectLst/>
                <a:highlight>
                  <a:srgbClr val="FFFFFF"/>
                </a:highlight>
                <a:latin typeface="Barlow Semi Condensed" panose="00000506000000000000" pitchFamily="2" charset="0"/>
              </a:rPr>
              <a:t> to ensure there is protected funding for ongoing maintenance, life cycle renewal and operation costs for decades to come.</a:t>
            </a:r>
            <a:br>
              <a:rPr lang="en-US" b="0" i="0" dirty="0">
                <a:solidFill>
                  <a:srgbClr val="212529"/>
                </a:solidFill>
                <a:effectLst/>
                <a:highlight>
                  <a:srgbClr val="FFFFFF"/>
                </a:highlight>
                <a:latin typeface="Barlow Semi Condensed" panose="00000506000000000000" pitchFamily="2" charset="0"/>
              </a:rPr>
            </a:br>
            <a:endParaRPr lang="en-CA" dirty="0"/>
          </a:p>
        </p:txBody>
      </p:sp>
      <p:sp>
        <p:nvSpPr>
          <p:cNvPr id="3" name="Slide Number Placeholder 2">
            <a:extLst>
              <a:ext uri="{FF2B5EF4-FFF2-40B4-BE49-F238E27FC236}">
                <a16:creationId xmlns:a16="http://schemas.microsoft.com/office/drawing/2014/main" id="{FD283B4A-C841-64E9-D2BA-4FB8DA3EC88C}"/>
              </a:ext>
            </a:extLst>
          </p:cNvPr>
          <p:cNvSpPr>
            <a:spLocks noGrp="1"/>
          </p:cNvSpPr>
          <p:nvPr>
            <p:ph type="sldNum" sz="quarter" idx="12"/>
          </p:nvPr>
        </p:nvSpPr>
        <p:spPr/>
        <p:txBody>
          <a:bodyPr/>
          <a:lstStyle/>
          <a:p>
            <a:fld id="{3C82093E-F7CD-0045-8C57-C204C8A5FAA0}" type="slidenum">
              <a:rPr lang="en-US" smtClean="0"/>
              <a:t>13</a:t>
            </a:fld>
            <a:endParaRPr lang="en-US"/>
          </a:p>
        </p:txBody>
      </p:sp>
      <p:sp>
        <p:nvSpPr>
          <p:cNvPr id="5" name="TextBox 4">
            <a:extLst>
              <a:ext uri="{FF2B5EF4-FFF2-40B4-BE49-F238E27FC236}">
                <a16:creationId xmlns:a16="http://schemas.microsoft.com/office/drawing/2014/main" id="{37F84E04-64E2-812B-8343-00BA6A6CDA4D}"/>
              </a:ext>
            </a:extLst>
          </p:cNvPr>
          <p:cNvSpPr txBox="1"/>
          <p:nvPr/>
        </p:nvSpPr>
        <p:spPr>
          <a:xfrm>
            <a:off x="286185" y="2320492"/>
            <a:ext cx="11384629" cy="341632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b="1" dirty="0">
                <a:latin typeface="Barlow" panose="00000500000000000000" pitchFamily="2" charset="0"/>
              </a:rPr>
              <a:t>Proven P3 Models: </a:t>
            </a:r>
            <a:r>
              <a:rPr lang="en-US" dirty="0">
                <a:latin typeface="Barlow" panose="00000500000000000000" pitchFamily="2" charset="0"/>
              </a:rPr>
              <a:t>Canada’s DBFM and DBFOM models have a successful track record, integrating long-term maintenance and lifecycle investment across various asset classes including highways, schools, and hospitals.</a:t>
            </a:r>
          </a:p>
          <a:p>
            <a:pPr marL="285750" indent="-285750">
              <a:buClr>
                <a:schemeClr val="accent1"/>
              </a:buClr>
              <a:buFont typeface="Arial" panose="020B0604020202020204" pitchFamily="34" charset="0"/>
              <a:buChar char="•"/>
            </a:pPr>
            <a:endParaRPr lang="en-US" b="1" dirty="0">
              <a:latin typeface="Barlow" panose="00000500000000000000" pitchFamily="2" charset="0"/>
            </a:endParaRPr>
          </a:p>
          <a:p>
            <a:pPr marL="285750" indent="-285750">
              <a:buClr>
                <a:schemeClr val="accent1"/>
              </a:buClr>
              <a:buFont typeface="Arial" panose="020B0604020202020204" pitchFamily="34" charset="0"/>
              <a:buChar char="•"/>
            </a:pPr>
            <a:r>
              <a:rPr lang="en-US" b="1" dirty="0">
                <a:latin typeface="Barlow" panose="00000500000000000000" pitchFamily="2" charset="0"/>
              </a:rPr>
              <a:t>Expanding P3 Application: </a:t>
            </a:r>
            <a:r>
              <a:rPr lang="en-US" dirty="0">
                <a:latin typeface="Barlow" panose="00000500000000000000" pitchFamily="2" charset="0"/>
              </a:rPr>
              <a:t>There are opportunities to apply P3s to new areas such as energy projects, bundling projects for community-enabling infrastructure delivery and long-term asset management (e.g., water/wastewater), and Indigenous community infrastructure, and addressing the $425 billion infrastructure gap. </a:t>
            </a:r>
          </a:p>
          <a:p>
            <a:pPr marL="285750" indent="-285750">
              <a:buClr>
                <a:schemeClr val="accent1"/>
              </a:buClr>
              <a:buFont typeface="Arial" panose="020B0604020202020204" pitchFamily="34" charset="0"/>
              <a:buChar char="•"/>
            </a:pPr>
            <a:endParaRPr lang="en-US" b="1" dirty="0">
              <a:latin typeface="Barlow" panose="00000500000000000000" pitchFamily="2" charset="0"/>
            </a:endParaRPr>
          </a:p>
          <a:p>
            <a:pPr marL="285750" indent="-285750">
              <a:buClr>
                <a:schemeClr val="accent1"/>
              </a:buClr>
              <a:buFont typeface="Arial" panose="020B0604020202020204" pitchFamily="34" charset="0"/>
              <a:buChar char="•"/>
            </a:pPr>
            <a:r>
              <a:rPr lang="en-US" b="1" dirty="0">
                <a:latin typeface="Barlow" panose="00000500000000000000" pitchFamily="2" charset="0"/>
              </a:rPr>
              <a:t>Adapting to Market Needs: </a:t>
            </a:r>
            <a:r>
              <a:rPr lang="en-US" dirty="0">
                <a:latin typeface="Barlow" panose="00000500000000000000" pitchFamily="2" charset="0"/>
              </a:rPr>
              <a:t>The Council supports adapting P3 models to current market conditions and new asset classes, while exploring revenue-generating concessions and Progressive models, and asset monetization and recycling, used internationally, to create additional revenue-generating tools to deliver greater value for money for public infrastructure. </a:t>
            </a:r>
          </a:p>
        </p:txBody>
      </p:sp>
    </p:spTree>
    <p:extLst>
      <p:ext uri="{BB962C8B-B14F-4D97-AF65-F5344CB8AC3E}">
        <p14:creationId xmlns:p14="http://schemas.microsoft.com/office/powerpoint/2010/main" val="407493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60A-0431-68E9-BFA2-14FE431BABA5}"/>
              </a:ext>
            </a:extLst>
          </p:cNvPr>
          <p:cNvSpPr>
            <a:spLocks noGrp="1"/>
          </p:cNvSpPr>
          <p:nvPr>
            <p:ph type="title"/>
          </p:nvPr>
        </p:nvSpPr>
        <p:spPr/>
        <p:txBody>
          <a:bodyPr>
            <a:normAutofit fontScale="90000"/>
          </a:bodyPr>
          <a:lstStyle/>
          <a:p>
            <a:pPr lvl="0">
              <a:lnSpc>
                <a:spcPct val="100000"/>
              </a:lnSpc>
              <a:buSzPts val="1000"/>
              <a:tabLst>
                <a:tab pos="457200" algn="l"/>
              </a:tabLst>
            </a:pPr>
            <a:r>
              <a:rPr lang="en-US" b="1" i="0" dirty="0">
                <a:solidFill>
                  <a:schemeClr val="accent1"/>
                </a:solidFill>
                <a:effectLst/>
                <a:highlight>
                  <a:srgbClr val="FFFFFF"/>
                </a:highlight>
                <a:latin typeface="Barlow Semi Condensed" panose="00000506000000000000" pitchFamily="2" charset="0"/>
              </a:rPr>
              <a:t>3. </a:t>
            </a:r>
            <a:r>
              <a:rPr lang="en-US" b="1" i="0" dirty="0">
                <a:solidFill>
                  <a:srgbClr val="212529"/>
                </a:solidFill>
                <a:effectLst/>
                <a:highlight>
                  <a:srgbClr val="FFFFFF"/>
                </a:highlight>
                <a:latin typeface="Barlow Semi Condensed" panose="00000506000000000000" pitchFamily="2" charset="0"/>
              </a:rPr>
              <a:t>Everyone wins, especially Canadians, when the public and private sectors work together. </a:t>
            </a:r>
            <a:r>
              <a:rPr lang="en-US" b="0" i="0" dirty="0">
                <a:solidFill>
                  <a:srgbClr val="212529"/>
                </a:solidFill>
                <a:effectLst/>
                <a:highlight>
                  <a:srgbClr val="FFFFFF"/>
                </a:highlight>
                <a:latin typeface="Barlow Semi Condensed" panose="00000506000000000000" pitchFamily="2" charset="0"/>
              </a:rPr>
              <a:t>That's why a nimbler, less rigid approach is needed when it comes to risk allocation.</a:t>
            </a:r>
            <a:br>
              <a:rPr lang="en-US" b="0" i="0" dirty="0">
                <a:solidFill>
                  <a:srgbClr val="212529"/>
                </a:solidFill>
                <a:effectLst/>
                <a:highlight>
                  <a:srgbClr val="FFFFFF"/>
                </a:highlight>
                <a:latin typeface="Barlow Semi Condensed" panose="00000506000000000000" pitchFamily="2" charset="0"/>
              </a:rPr>
            </a:br>
            <a:br>
              <a:rPr lang="en-US" sz="2000" b="0" i="0" dirty="0">
                <a:solidFill>
                  <a:srgbClr val="212529"/>
                </a:solidFill>
                <a:effectLst/>
                <a:highlight>
                  <a:srgbClr val="FFFFFF"/>
                </a:highlight>
                <a:latin typeface="Barlow" panose="00000500000000000000" pitchFamily="2" charset="0"/>
              </a:rPr>
            </a:br>
            <a:endParaRPr lang="en-CA" dirty="0"/>
          </a:p>
        </p:txBody>
      </p:sp>
      <p:sp>
        <p:nvSpPr>
          <p:cNvPr id="3" name="Slide Number Placeholder 2">
            <a:extLst>
              <a:ext uri="{FF2B5EF4-FFF2-40B4-BE49-F238E27FC236}">
                <a16:creationId xmlns:a16="http://schemas.microsoft.com/office/drawing/2014/main" id="{FD283B4A-C841-64E9-D2BA-4FB8DA3EC88C}"/>
              </a:ext>
            </a:extLst>
          </p:cNvPr>
          <p:cNvSpPr>
            <a:spLocks noGrp="1"/>
          </p:cNvSpPr>
          <p:nvPr>
            <p:ph type="sldNum" sz="quarter" idx="12"/>
          </p:nvPr>
        </p:nvSpPr>
        <p:spPr/>
        <p:txBody>
          <a:bodyPr/>
          <a:lstStyle/>
          <a:p>
            <a:fld id="{3C82093E-F7CD-0045-8C57-C204C8A5FAA0}" type="slidenum">
              <a:rPr lang="en-US" smtClean="0"/>
              <a:t>14</a:t>
            </a:fld>
            <a:endParaRPr lang="en-US"/>
          </a:p>
        </p:txBody>
      </p:sp>
      <p:sp>
        <p:nvSpPr>
          <p:cNvPr id="20" name="TextBox 19">
            <a:extLst>
              <a:ext uri="{FF2B5EF4-FFF2-40B4-BE49-F238E27FC236}">
                <a16:creationId xmlns:a16="http://schemas.microsoft.com/office/drawing/2014/main" id="{7C835D8F-20DF-6F54-3AD9-80162F10D9D9}"/>
              </a:ext>
            </a:extLst>
          </p:cNvPr>
          <p:cNvSpPr txBox="1"/>
          <p:nvPr/>
        </p:nvSpPr>
        <p:spPr>
          <a:xfrm>
            <a:off x="386033" y="2056119"/>
            <a:ext cx="11419934" cy="646331"/>
          </a:xfrm>
          <a:prstGeom prst="rect">
            <a:avLst/>
          </a:prstGeom>
          <a:noFill/>
        </p:spPr>
        <p:txBody>
          <a:bodyPr wrap="square">
            <a:spAutoFit/>
          </a:bodyPr>
          <a:lstStyle/>
          <a:p>
            <a:br>
              <a:rPr kumimoji="0" lang="en-CA" b="0" i="0" u="none" strike="noStrike" kern="1200" cap="none" spc="0" normalizeH="0" baseline="0" noProof="0" dirty="0">
                <a:ln>
                  <a:noFill/>
                </a:ln>
                <a:solidFill>
                  <a:srgbClr val="231E20"/>
                </a:solidFill>
                <a:effectLst/>
                <a:uLnTx/>
                <a:uFillTx/>
                <a:latin typeface="Barlow" panose="00000500000000000000" pitchFamily="2" charset="0"/>
                <a:ea typeface="Arial" panose="020B0604020202020204" pitchFamily="34" charset="0"/>
                <a:cs typeface="Times New Roman" panose="02020603050405020304" pitchFamily="18" charset="0"/>
              </a:rPr>
            </a:br>
            <a:endParaRPr lang="en-CA" dirty="0">
              <a:latin typeface="Barlow" panose="00000500000000000000" pitchFamily="2" charset="0"/>
            </a:endParaRPr>
          </a:p>
        </p:txBody>
      </p:sp>
      <p:sp>
        <p:nvSpPr>
          <p:cNvPr id="22" name="TextBox 21">
            <a:extLst>
              <a:ext uri="{FF2B5EF4-FFF2-40B4-BE49-F238E27FC236}">
                <a16:creationId xmlns:a16="http://schemas.microsoft.com/office/drawing/2014/main" id="{59EC82A8-114C-6A7F-2BC0-62837636D6AB}"/>
              </a:ext>
            </a:extLst>
          </p:cNvPr>
          <p:cNvSpPr txBox="1"/>
          <p:nvPr/>
        </p:nvSpPr>
        <p:spPr>
          <a:xfrm>
            <a:off x="579353" y="1983983"/>
            <a:ext cx="10944879" cy="4247317"/>
          </a:xfrm>
          <a:prstGeom prst="rect">
            <a:avLst/>
          </a:prstGeom>
          <a:noFill/>
        </p:spPr>
        <p:txBody>
          <a:bodyPr wrap="square">
            <a:spAutoFit/>
          </a:bodyPr>
          <a:lstStyle/>
          <a:p>
            <a:r>
              <a:rPr lang="en-US" b="1" dirty="0">
                <a:latin typeface="Barlow" panose="00000500000000000000" pitchFamily="2" charset="0"/>
              </a:rPr>
              <a:t>Effective Risk Allocation: </a:t>
            </a:r>
            <a:r>
              <a:rPr lang="en-US" dirty="0">
                <a:latin typeface="Barlow" panose="00000500000000000000" pitchFamily="2" charset="0"/>
              </a:rPr>
              <a:t>Risk should be managed by the partner best equipped to handle it, considering market conditions. Proper risk allocation protects taxpayers and improves project outcomes.</a:t>
            </a:r>
          </a:p>
          <a:p>
            <a:endParaRPr lang="en-US" dirty="0">
              <a:latin typeface="Barlow" panose="00000500000000000000" pitchFamily="2" charset="0"/>
            </a:endParaRPr>
          </a:p>
          <a:p>
            <a:r>
              <a:rPr lang="en-US" b="1" dirty="0">
                <a:latin typeface="Barlow" panose="00000500000000000000" pitchFamily="2" charset="0"/>
              </a:rPr>
              <a:t>Key Factors for Success:</a:t>
            </a:r>
          </a:p>
          <a:p>
            <a:pPr marL="285750" indent="-285750">
              <a:buClr>
                <a:schemeClr val="accent1"/>
              </a:buClr>
              <a:buFont typeface="Arial" panose="020B0604020202020204" pitchFamily="34" charset="0"/>
              <a:buChar char="•"/>
            </a:pPr>
            <a:r>
              <a:rPr lang="en-US" dirty="0">
                <a:latin typeface="Barlow" panose="00000500000000000000" pitchFamily="2" charset="0"/>
              </a:rPr>
              <a:t>Realistic pricing reflecting current market conditions</a:t>
            </a:r>
          </a:p>
          <a:p>
            <a:pPr marL="285750" indent="-285750">
              <a:buClr>
                <a:schemeClr val="accent1"/>
              </a:buClr>
              <a:buFont typeface="Arial" panose="020B0604020202020204" pitchFamily="34" charset="0"/>
              <a:buChar char="•"/>
            </a:pPr>
            <a:r>
              <a:rPr lang="en-US" dirty="0">
                <a:latin typeface="Barlow" panose="00000500000000000000" pitchFamily="2" charset="0"/>
              </a:rPr>
              <a:t>Selection of the correct procurement model</a:t>
            </a:r>
          </a:p>
          <a:p>
            <a:pPr marL="285750" indent="-285750">
              <a:buClr>
                <a:schemeClr val="accent1"/>
              </a:buClr>
              <a:buFont typeface="Arial" panose="020B0604020202020204" pitchFamily="34" charset="0"/>
              <a:buChar char="•"/>
            </a:pPr>
            <a:r>
              <a:rPr lang="en-US" dirty="0">
                <a:latin typeface="Barlow" panose="00000500000000000000" pitchFamily="2" charset="0"/>
              </a:rPr>
              <a:t>Competitive procurement processes</a:t>
            </a:r>
          </a:p>
          <a:p>
            <a:pPr marL="285750" indent="-285750">
              <a:buClr>
                <a:schemeClr val="accent1"/>
              </a:buClr>
              <a:buFont typeface="Arial" panose="020B0604020202020204" pitchFamily="34" charset="0"/>
              <a:buChar char="•"/>
            </a:pPr>
            <a:r>
              <a:rPr lang="en-US" dirty="0">
                <a:latin typeface="Barlow" panose="00000500000000000000" pitchFamily="2" charset="0"/>
              </a:rPr>
              <a:t>Clear, tailored risk expectations for different asset classes</a:t>
            </a:r>
          </a:p>
          <a:p>
            <a:endParaRPr lang="en-US" dirty="0">
              <a:latin typeface="Barlow" panose="00000500000000000000" pitchFamily="2" charset="0"/>
            </a:endParaRPr>
          </a:p>
          <a:p>
            <a:r>
              <a:rPr lang="en-US" b="1" dirty="0">
                <a:latin typeface="Barlow" panose="00000500000000000000" pitchFamily="2" charset="0"/>
              </a:rPr>
              <a:t>Enhancing Risk Management:</a:t>
            </a:r>
          </a:p>
          <a:p>
            <a:pPr marL="285750" indent="-285750">
              <a:buClr>
                <a:schemeClr val="accent1"/>
              </a:buClr>
              <a:buFont typeface="Arial" panose="020B0604020202020204" pitchFamily="34" charset="0"/>
              <a:buChar char="•"/>
            </a:pPr>
            <a:r>
              <a:rPr lang="en-US" dirty="0">
                <a:latin typeface="Barlow" panose="00000500000000000000" pitchFamily="2" charset="0"/>
              </a:rPr>
              <a:t>Adopt a “First Principles” approach for structuring contracts and risk management, leveraging insights from recent guides.</a:t>
            </a:r>
          </a:p>
          <a:p>
            <a:pPr marL="285750" indent="-285750">
              <a:buClr>
                <a:schemeClr val="accent1"/>
              </a:buClr>
              <a:buFont typeface="Arial" panose="020B0604020202020204" pitchFamily="34" charset="0"/>
              <a:buChar char="•"/>
            </a:pPr>
            <a:r>
              <a:rPr lang="en-US" dirty="0">
                <a:latin typeface="Barlow" panose="00000500000000000000" pitchFamily="2" charset="0"/>
              </a:rPr>
              <a:t>Implement robust monitoring systems and dynamic risk registers for continuous assessment and adjustment.</a:t>
            </a:r>
          </a:p>
          <a:p>
            <a:pPr marL="285750" indent="-285750">
              <a:buClr>
                <a:schemeClr val="accent1"/>
              </a:buClr>
              <a:buFont typeface="Arial" panose="020B0604020202020204" pitchFamily="34" charset="0"/>
              <a:buChar char="•"/>
            </a:pPr>
            <a:r>
              <a:rPr lang="en-US" dirty="0">
                <a:latin typeface="Barlow" panose="00000500000000000000" pitchFamily="2" charset="0"/>
              </a:rPr>
              <a:t>Consider Progressive procurement models for further exploration and improvement in risk management.</a:t>
            </a:r>
            <a:endParaRPr lang="en-CA" dirty="0">
              <a:latin typeface="Barlow" panose="00000500000000000000" pitchFamily="2" charset="0"/>
            </a:endParaRPr>
          </a:p>
        </p:txBody>
      </p:sp>
    </p:spTree>
    <p:extLst>
      <p:ext uri="{BB962C8B-B14F-4D97-AF65-F5344CB8AC3E}">
        <p14:creationId xmlns:p14="http://schemas.microsoft.com/office/powerpoint/2010/main" val="675085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60A-0431-68E9-BFA2-14FE431BABA5}"/>
              </a:ext>
            </a:extLst>
          </p:cNvPr>
          <p:cNvSpPr>
            <a:spLocks noGrp="1"/>
          </p:cNvSpPr>
          <p:nvPr>
            <p:ph type="title"/>
          </p:nvPr>
        </p:nvSpPr>
        <p:spPr/>
        <p:txBody>
          <a:bodyPr>
            <a:normAutofit fontScale="90000"/>
          </a:bodyPr>
          <a:lstStyle/>
          <a:p>
            <a:pPr>
              <a:lnSpc>
                <a:spcPct val="100000"/>
              </a:lnSpc>
              <a:buSzPts val="1000"/>
              <a:tabLst>
                <a:tab pos="457200" algn="l"/>
              </a:tabLst>
            </a:pPr>
            <a:r>
              <a:rPr lang="en-US" b="1" i="0" dirty="0">
                <a:solidFill>
                  <a:schemeClr val="accent1"/>
                </a:solidFill>
                <a:effectLst/>
                <a:highlight>
                  <a:srgbClr val="FFFFFF"/>
                </a:highlight>
                <a:latin typeface="Barlow Semi Condensed" panose="00000506000000000000" pitchFamily="2" charset="0"/>
              </a:rPr>
              <a:t>4. </a:t>
            </a:r>
            <a:r>
              <a:rPr lang="en-US" b="1" i="0" dirty="0">
                <a:solidFill>
                  <a:srgbClr val="212529"/>
                </a:solidFill>
                <a:effectLst/>
                <a:highlight>
                  <a:srgbClr val="FFFFFF"/>
                </a:highlight>
                <a:latin typeface="Barlow Semi Condensed" panose="00000506000000000000" pitchFamily="2" charset="0"/>
              </a:rPr>
              <a:t>Governments need to see themselves not merely as contractors or service providers but as “industrial owners”</a:t>
            </a:r>
            <a:r>
              <a:rPr lang="en-US" b="0" i="0" dirty="0">
                <a:solidFill>
                  <a:srgbClr val="212529"/>
                </a:solidFill>
                <a:effectLst/>
                <a:highlight>
                  <a:srgbClr val="FFFFFF"/>
                </a:highlight>
                <a:latin typeface="Barlow Semi Condensed" panose="00000506000000000000" pitchFamily="2" charset="0"/>
              </a:rPr>
              <a:t> with a vested interest in a project's long-term success. They must actively oversee P3 contracts and provide centralized support to P3 contract management to minimize disputes and enhance transparency.</a:t>
            </a:r>
            <a:br>
              <a:rPr lang="en-US" b="0" i="0" dirty="0">
                <a:solidFill>
                  <a:srgbClr val="212529"/>
                </a:solidFill>
                <a:effectLst/>
                <a:highlight>
                  <a:srgbClr val="FFFFFF"/>
                </a:highlight>
                <a:latin typeface="Barlow Semi Condensed" panose="00000506000000000000" pitchFamily="2" charset="0"/>
              </a:rPr>
            </a:br>
            <a:br>
              <a:rPr lang="en-US" b="0" i="0" dirty="0">
                <a:solidFill>
                  <a:srgbClr val="212529"/>
                </a:solidFill>
                <a:effectLst/>
                <a:highlight>
                  <a:srgbClr val="FFFFFF"/>
                </a:highlight>
                <a:latin typeface="Barlow Semi Condensed" panose="00000506000000000000" pitchFamily="2" charset="0"/>
              </a:rPr>
            </a:br>
            <a:endParaRPr lang="en-CA" dirty="0"/>
          </a:p>
        </p:txBody>
      </p:sp>
      <p:sp>
        <p:nvSpPr>
          <p:cNvPr id="3" name="Slide Number Placeholder 2">
            <a:extLst>
              <a:ext uri="{FF2B5EF4-FFF2-40B4-BE49-F238E27FC236}">
                <a16:creationId xmlns:a16="http://schemas.microsoft.com/office/drawing/2014/main" id="{FD283B4A-C841-64E9-D2BA-4FB8DA3EC88C}"/>
              </a:ext>
            </a:extLst>
          </p:cNvPr>
          <p:cNvSpPr>
            <a:spLocks noGrp="1"/>
          </p:cNvSpPr>
          <p:nvPr>
            <p:ph type="sldNum" sz="quarter" idx="12"/>
          </p:nvPr>
        </p:nvSpPr>
        <p:spPr/>
        <p:txBody>
          <a:bodyPr/>
          <a:lstStyle/>
          <a:p>
            <a:fld id="{3C82093E-F7CD-0045-8C57-C204C8A5FAA0}" type="slidenum">
              <a:rPr lang="en-US" smtClean="0"/>
              <a:t>15</a:t>
            </a:fld>
            <a:endParaRPr lang="en-US"/>
          </a:p>
        </p:txBody>
      </p:sp>
      <p:sp>
        <p:nvSpPr>
          <p:cNvPr id="5" name="TextBox 4">
            <a:extLst>
              <a:ext uri="{FF2B5EF4-FFF2-40B4-BE49-F238E27FC236}">
                <a16:creationId xmlns:a16="http://schemas.microsoft.com/office/drawing/2014/main" id="{C0E195A8-5229-3551-32FB-4EDC0AC6E650}"/>
              </a:ext>
            </a:extLst>
          </p:cNvPr>
          <p:cNvSpPr txBox="1"/>
          <p:nvPr/>
        </p:nvSpPr>
        <p:spPr>
          <a:xfrm>
            <a:off x="346277" y="2884854"/>
            <a:ext cx="10936153" cy="3439018"/>
          </a:xfrm>
          <a:prstGeom prst="rect">
            <a:avLst/>
          </a:prstGeom>
          <a:noFill/>
        </p:spPr>
        <p:txBody>
          <a:bodyPr wrap="square">
            <a:spAutoFit/>
          </a:bodyPr>
          <a:lstStyle/>
          <a:p>
            <a:pPr>
              <a:lnSpc>
                <a:spcPct val="115000"/>
              </a:lnSpc>
            </a:pPr>
            <a:endParaRPr lang="en-CA" sz="1100" dirty="0">
              <a:effectLst/>
              <a:latin typeface="Arial" panose="020B0604020202020204" pitchFamily="34" charset="0"/>
              <a:ea typeface="Arial" panose="020B0604020202020204" pitchFamily="34" charset="0"/>
            </a:endParaRPr>
          </a:p>
          <a:p>
            <a:pPr marL="285750" lvl="0" indent="-285750">
              <a:lnSpc>
                <a:spcPct val="115000"/>
              </a:lnSpc>
              <a:buClr>
                <a:schemeClr val="accent1"/>
              </a:buClr>
              <a:buSzPct val="100000"/>
              <a:buFont typeface="Arial" panose="020B0604020202020204" pitchFamily="34" charset="0"/>
              <a:buChar char="•"/>
              <a:tabLst>
                <a:tab pos="457200" algn="l"/>
              </a:tabLst>
            </a:pPr>
            <a:r>
              <a:rPr lang="en-CA" b="1" dirty="0">
                <a:latin typeface="Barlow" panose="00000500000000000000" pitchFamily="2" charset="0"/>
              </a:rPr>
              <a:t>Active Oversight: </a:t>
            </a:r>
            <a:r>
              <a:rPr lang="en-CA" dirty="0">
                <a:latin typeface="Barlow" panose="00000500000000000000" pitchFamily="2" charset="0"/>
              </a:rPr>
              <a:t>Public authorities must oversee P3 contracts closely, ensuring performance and compliance through regular audits.</a:t>
            </a:r>
          </a:p>
          <a:p>
            <a:pPr marL="285750" lvl="0" indent="-285750">
              <a:lnSpc>
                <a:spcPct val="115000"/>
              </a:lnSpc>
              <a:buClr>
                <a:schemeClr val="accent1"/>
              </a:buClr>
              <a:buSzPct val="100000"/>
              <a:buFont typeface="Arial" panose="020B0604020202020204" pitchFamily="34" charset="0"/>
              <a:buChar char="•"/>
              <a:tabLst>
                <a:tab pos="457200" algn="l"/>
              </a:tabLst>
            </a:pPr>
            <a:r>
              <a:rPr lang="en-CA" b="1" dirty="0">
                <a:latin typeface="Barlow" panose="00000500000000000000" pitchFamily="2" charset="0"/>
              </a:rPr>
              <a:t>Fostering Collaboration: </a:t>
            </a:r>
            <a:r>
              <a:rPr lang="en-CA" dirty="0">
                <a:effectLst/>
                <a:latin typeface="Barlow" panose="00000500000000000000" pitchFamily="2" charset="0"/>
                <a:ea typeface="Roboto" panose="02000000000000000000" pitchFamily="2" charset="0"/>
                <a:cs typeface="Roboto" panose="02000000000000000000" pitchFamily="2" charset="0"/>
              </a:rPr>
              <a:t>Owners and private sector partners should work together to resolve issues within the project's framework, avoiding disputes that damage the P3 model's integrity.</a:t>
            </a:r>
            <a:endParaRPr lang="en-CA" dirty="0">
              <a:effectLst/>
              <a:latin typeface="Barlow" panose="00000500000000000000" pitchFamily="2" charset="0"/>
              <a:ea typeface="Arial" panose="020B0604020202020204" pitchFamily="34" charset="0"/>
            </a:endParaRPr>
          </a:p>
          <a:p>
            <a:pPr marL="285750" lvl="0" indent="-285750">
              <a:lnSpc>
                <a:spcPct val="115000"/>
              </a:lnSpc>
              <a:buClr>
                <a:schemeClr val="accent1"/>
              </a:buClr>
              <a:buSzPct val="100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Centralized Support &amp; Best Practices:</a:t>
            </a:r>
            <a:endParaRPr lang="en-CA" dirty="0">
              <a:effectLst/>
              <a:latin typeface="Barlow" panose="00000500000000000000" pitchFamily="2" charset="0"/>
              <a:ea typeface="Arial" panose="020B0604020202020204" pitchFamily="34" charset="0"/>
            </a:endParaRPr>
          </a:p>
          <a:p>
            <a:pPr marL="742950" lvl="1" indent="-285750">
              <a:lnSpc>
                <a:spcPct val="115000"/>
              </a:lnSpc>
              <a:buClr>
                <a:schemeClr val="accent1"/>
              </a:buClr>
              <a:buSzPct val="100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Government should provide centralized support for contract management to ensure consistency and reduce disputes.</a:t>
            </a:r>
            <a:endParaRPr lang="en-CA" dirty="0">
              <a:effectLst/>
              <a:latin typeface="Barlow" panose="00000500000000000000" pitchFamily="2" charset="0"/>
              <a:ea typeface="Arial" panose="020B0604020202020204" pitchFamily="34" charset="0"/>
              <a:cs typeface="Times New Roman" panose="02020603050405020304" pitchFamily="18" charset="0"/>
            </a:endParaRPr>
          </a:p>
          <a:p>
            <a:pPr marL="742950" lvl="1" indent="-285750">
              <a:lnSpc>
                <a:spcPct val="115000"/>
              </a:lnSpc>
              <a:buClr>
                <a:schemeClr val="accent1"/>
              </a:buClr>
              <a:buSzPct val="100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Consider adopting practices from the UK's White </a:t>
            </a:r>
            <a:r>
              <a:rPr lang="en-CA" dirty="0" err="1">
                <a:effectLst/>
                <a:latin typeface="Barlow" panose="00000500000000000000" pitchFamily="2" charset="0"/>
                <a:ea typeface="Roboto" panose="02000000000000000000" pitchFamily="2" charset="0"/>
                <a:cs typeface="Roboto" panose="02000000000000000000" pitchFamily="2" charset="0"/>
              </a:rPr>
              <a:t>Fraiser</a:t>
            </a:r>
            <a:r>
              <a:rPr lang="en-CA" dirty="0">
                <a:effectLst/>
                <a:latin typeface="Barlow" panose="00000500000000000000" pitchFamily="2" charset="0"/>
                <a:ea typeface="Roboto" panose="02000000000000000000" pitchFamily="2" charset="0"/>
                <a:cs typeface="Roboto" panose="02000000000000000000" pitchFamily="2" charset="0"/>
              </a:rPr>
              <a:t> Report, such as the "industrial owner" perspective, where private sector partners view themselves as integral to the project's long-term success.</a:t>
            </a:r>
            <a:endParaRPr lang="en-CA" dirty="0">
              <a:effectLst/>
              <a:latin typeface="Barlow" panose="00000500000000000000" pitchFamily="2"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39049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60A-0431-68E9-BFA2-14FE431BABA5}"/>
              </a:ext>
            </a:extLst>
          </p:cNvPr>
          <p:cNvSpPr>
            <a:spLocks noGrp="1"/>
          </p:cNvSpPr>
          <p:nvPr>
            <p:ph type="title"/>
          </p:nvPr>
        </p:nvSpPr>
        <p:spPr/>
        <p:txBody>
          <a:bodyPr>
            <a:normAutofit fontScale="90000"/>
          </a:bodyPr>
          <a:lstStyle/>
          <a:p>
            <a:pPr>
              <a:lnSpc>
                <a:spcPct val="100000"/>
              </a:lnSpc>
              <a:buSzPts val="1000"/>
              <a:tabLst>
                <a:tab pos="457200" algn="l"/>
              </a:tabLst>
            </a:pPr>
            <a:r>
              <a:rPr lang="en-US" b="1" i="0" dirty="0">
                <a:solidFill>
                  <a:schemeClr val="accent1"/>
                </a:solidFill>
                <a:effectLst/>
                <a:highlight>
                  <a:srgbClr val="FFFFFF"/>
                </a:highlight>
                <a:latin typeface="Barlow Semi Condensed" panose="00000506000000000000" pitchFamily="2" charset="0"/>
              </a:rPr>
              <a:t>5. </a:t>
            </a:r>
            <a:r>
              <a:rPr lang="en-US" b="1" i="0" dirty="0">
                <a:solidFill>
                  <a:srgbClr val="212529"/>
                </a:solidFill>
                <a:effectLst/>
                <a:highlight>
                  <a:srgbClr val="FFFFFF"/>
                </a:highlight>
                <a:latin typeface="Barlow Semi Condensed" panose="00000506000000000000" pitchFamily="2" charset="0"/>
              </a:rPr>
              <a:t>Governments should investigate using a Progressive P3 (DBFM/DBFOM) approach for exceptionally large and/or complex projects</a:t>
            </a:r>
            <a:r>
              <a:rPr lang="en-US" b="0" i="0" dirty="0">
                <a:solidFill>
                  <a:srgbClr val="212529"/>
                </a:solidFill>
                <a:effectLst/>
                <a:highlight>
                  <a:srgbClr val="FFFFFF"/>
                </a:highlight>
                <a:latin typeface="Barlow Semi Condensed" panose="00000506000000000000" pitchFamily="2" charset="0"/>
              </a:rPr>
              <a:t> where earlier contractor involvement could provide significant benefit for Canadian communities.</a:t>
            </a:r>
            <a:br>
              <a:rPr lang="en-US" b="0" i="0" dirty="0">
                <a:solidFill>
                  <a:srgbClr val="212529"/>
                </a:solidFill>
                <a:effectLst/>
                <a:highlight>
                  <a:srgbClr val="FFFFFF"/>
                </a:highlight>
                <a:latin typeface="Barlow Semi Condensed" panose="00000506000000000000" pitchFamily="2" charset="0"/>
              </a:rPr>
            </a:br>
            <a:br>
              <a:rPr lang="en-US" b="0" i="0" dirty="0">
                <a:solidFill>
                  <a:srgbClr val="212529"/>
                </a:solidFill>
                <a:effectLst/>
                <a:highlight>
                  <a:srgbClr val="FFFFFF"/>
                </a:highlight>
                <a:latin typeface="Barlow Semi Condensed" panose="00000506000000000000" pitchFamily="2" charset="0"/>
              </a:rPr>
            </a:br>
            <a:br>
              <a:rPr lang="en-US" b="0" i="0" dirty="0">
                <a:solidFill>
                  <a:srgbClr val="212529"/>
                </a:solidFill>
                <a:effectLst/>
                <a:highlight>
                  <a:srgbClr val="FFFFFF"/>
                </a:highlight>
                <a:latin typeface="Barlow Semi Condensed" panose="00000506000000000000" pitchFamily="2" charset="0"/>
              </a:rPr>
            </a:br>
            <a:endParaRPr lang="en-CA" dirty="0"/>
          </a:p>
        </p:txBody>
      </p:sp>
      <p:sp>
        <p:nvSpPr>
          <p:cNvPr id="3" name="Slide Number Placeholder 2">
            <a:extLst>
              <a:ext uri="{FF2B5EF4-FFF2-40B4-BE49-F238E27FC236}">
                <a16:creationId xmlns:a16="http://schemas.microsoft.com/office/drawing/2014/main" id="{FD283B4A-C841-64E9-D2BA-4FB8DA3EC88C}"/>
              </a:ext>
            </a:extLst>
          </p:cNvPr>
          <p:cNvSpPr>
            <a:spLocks noGrp="1"/>
          </p:cNvSpPr>
          <p:nvPr>
            <p:ph type="sldNum" sz="quarter" idx="12"/>
          </p:nvPr>
        </p:nvSpPr>
        <p:spPr/>
        <p:txBody>
          <a:bodyPr/>
          <a:lstStyle/>
          <a:p>
            <a:fld id="{3C82093E-F7CD-0045-8C57-C204C8A5FAA0}" type="slidenum">
              <a:rPr lang="en-US" smtClean="0"/>
              <a:t>16</a:t>
            </a:fld>
            <a:endParaRPr lang="en-US"/>
          </a:p>
        </p:txBody>
      </p:sp>
      <p:sp>
        <p:nvSpPr>
          <p:cNvPr id="5" name="TextBox 4">
            <a:extLst>
              <a:ext uri="{FF2B5EF4-FFF2-40B4-BE49-F238E27FC236}">
                <a16:creationId xmlns:a16="http://schemas.microsoft.com/office/drawing/2014/main" id="{C0E195A8-5229-3551-32FB-4EDC0AC6E650}"/>
              </a:ext>
            </a:extLst>
          </p:cNvPr>
          <p:cNvSpPr txBox="1"/>
          <p:nvPr/>
        </p:nvSpPr>
        <p:spPr>
          <a:xfrm>
            <a:off x="346277" y="2515096"/>
            <a:ext cx="10936153" cy="3650615"/>
          </a:xfrm>
          <a:prstGeom prst="rect">
            <a:avLst/>
          </a:prstGeom>
          <a:noFill/>
        </p:spPr>
        <p:txBody>
          <a:bodyPr wrap="square">
            <a:spAutoFit/>
          </a:bodyPr>
          <a:lstStyle/>
          <a:p>
            <a:pPr>
              <a:lnSpc>
                <a:spcPct val="115000"/>
              </a:lnSpc>
            </a:pPr>
            <a:r>
              <a:rPr lang="en-CA" sz="1100" dirty="0">
                <a:effectLst/>
                <a:latin typeface="Roboto" panose="02000000000000000000" pitchFamily="2" charset="0"/>
                <a:ea typeface="Roboto" panose="02000000000000000000" pitchFamily="2" charset="0"/>
                <a:cs typeface="Roboto" panose="02000000000000000000" pitchFamily="2" charset="0"/>
              </a:rPr>
              <a:t>  </a:t>
            </a:r>
            <a:endParaRPr lang="en-CA" sz="1100" dirty="0">
              <a:effectLst/>
              <a:latin typeface="Arial" panose="020B0604020202020204" pitchFamily="34" charset="0"/>
              <a:ea typeface="Arial" panose="020B0604020202020204" pitchFamily="34" charset="0"/>
            </a:endParaRPr>
          </a:p>
          <a:p>
            <a:pPr>
              <a:lnSpc>
                <a:spcPct val="115000"/>
              </a:lnSpc>
            </a:pPr>
            <a:r>
              <a:rPr lang="en-CA" b="1" dirty="0">
                <a:effectLst/>
                <a:latin typeface="Barlow" panose="00000500000000000000" pitchFamily="2" charset="0"/>
                <a:ea typeface="Roboto" panose="02000000000000000000" pitchFamily="2" charset="0"/>
                <a:cs typeface="Roboto" panose="02000000000000000000" pitchFamily="2" charset="0"/>
              </a:rPr>
              <a:t>Why Go Progressive?</a:t>
            </a:r>
            <a:endParaRPr lang="en-CA" dirty="0">
              <a:effectLst/>
              <a:latin typeface="Barlow" panose="00000500000000000000" pitchFamily="2" charset="0"/>
              <a:ea typeface="Arial" panose="020B0604020202020204" pitchFamily="34" charset="0"/>
            </a:endParaRPr>
          </a:p>
          <a:p>
            <a:pPr marL="342900" lvl="0" indent="-342900">
              <a:lnSpc>
                <a:spcPct val="115000"/>
              </a:lnSpc>
              <a:buClr>
                <a:schemeClr val="accent1"/>
              </a:buClr>
              <a:buSzPct val="100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Early Collaboration:</a:t>
            </a:r>
            <a:r>
              <a:rPr lang="en-CA" dirty="0">
                <a:effectLst/>
                <a:latin typeface="Barlow" panose="00000500000000000000" pitchFamily="2" charset="0"/>
                <a:ea typeface="Roboto" panose="02000000000000000000" pitchFamily="2" charset="0"/>
                <a:cs typeface="Roboto" panose="02000000000000000000" pitchFamily="2" charset="0"/>
              </a:rPr>
              <a:t> Engaging both public and private sectors early helps mitigate risks, provide realistic pricing, and reduce transaction costs, overruns, and delays.</a:t>
            </a:r>
            <a:endParaRPr lang="en-CA" dirty="0">
              <a:effectLst/>
              <a:latin typeface="Barlow" panose="00000500000000000000" pitchFamily="2" charset="0"/>
              <a:ea typeface="Arial" panose="020B0604020202020204" pitchFamily="34" charset="0"/>
            </a:endParaRPr>
          </a:p>
          <a:p>
            <a:pPr marL="342900" lvl="0" indent="-342900">
              <a:lnSpc>
                <a:spcPct val="115000"/>
              </a:lnSpc>
              <a:buClr>
                <a:schemeClr val="accent1"/>
              </a:buClr>
              <a:buSzPct val="100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Market-Viable Solutions:</a:t>
            </a:r>
            <a:r>
              <a:rPr lang="en-CA" dirty="0">
                <a:effectLst/>
                <a:latin typeface="Barlow" panose="00000500000000000000" pitchFamily="2" charset="0"/>
                <a:ea typeface="Roboto" panose="02000000000000000000" pitchFamily="2" charset="0"/>
                <a:cs typeface="Roboto" panose="02000000000000000000" pitchFamily="2" charset="0"/>
              </a:rPr>
              <a:t> Progressive approaches prioritize economically feasible projects and protect the private sector from excessive risk. It involves selecting a partner early to collaboratively define and de-risk the project.</a:t>
            </a:r>
            <a:endParaRPr lang="en-CA" dirty="0">
              <a:effectLst/>
              <a:latin typeface="Barlow" panose="00000500000000000000" pitchFamily="2" charset="0"/>
              <a:ea typeface="Arial" panose="020B0604020202020204" pitchFamily="34" charset="0"/>
            </a:endParaRPr>
          </a:p>
          <a:p>
            <a:pPr marL="342900" lvl="0" indent="-342900">
              <a:lnSpc>
                <a:spcPct val="115000"/>
              </a:lnSpc>
              <a:buClr>
                <a:schemeClr val="accent1"/>
              </a:buClr>
              <a:buSzPct val="100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Core Attributes of Progressive P3s:</a:t>
            </a:r>
            <a:endParaRPr lang="en-CA" dirty="0">
              <a:effectLst/>
              <a:latin typeface="Barlow" panose="00000500000000000000" pitchFamily="2" charset="0"/>
              <a:ea typeface="Arial" panose="020B0604020202020204" pitchFamily="34" charset="0"/>
            </a:endParaRPr>
          </a:p>
          <a:p>
            <a:pPr marL="742950" lvl="1" indent="-285750">
              <a:lnSpc>
                <a:spcPct val="115000"/>
              </a:lnSpc>
              <a:buClr>
                <a:schemeClr val="accent1"/>
              </a:buClr>
              <a:buSzPct val="100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Focus on the whole life cycle of the asset (including operations and/or maintenance) early in the planning phase. </a:t>
            </a:r>
            <a:endParaRPr lang="en-CA" dirty="0">
              <a:effectLst/>
              <a:latin typeface="Barlow" panose="00000500000000000000" pitchFamily="2" charset="0"/>
              <a:ea typeface="Arial" panose="020B0604020202020204" pitchFamily="34" charset="0"/>
              <a:cs typeface="Times New Roman" panose="02020603050405020304" pitchFamily="18" charset="0"/>
            </a:endParaRPr>
          </a:p>
          <a:p>
            <a:pPr marL="742950" lvl="1" indent="-285750">
              <a:lnSpc>
                <a:spcPct val="115000"/>
              </a:lnSpc>
              <a:buClr>
                <a:schemeClr val="accent1"/>
              </a:buClr>
              <a:buSzPct val="100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Incorporate private capital investment and expertise.</a:t>
            </a:r>
            <a:endParaRPr lang="en-CA" dirty="0">
              <a:effectLst/>
              <a:latin typeface="Barlow" panose="00000500000000000000" pitchFamily="2" charset="0"/>
              <a:ea typeface="Arial" panose="020B0604020202020204" pitchFamily="34" charset="0"/>
              <a:cs typeface="Times New Roman" panose="02020603050405020304" pitchFamily="18" charset="0"/>
            </a:endParaRPr>
          </a:p>
          <a:p>
            <a:pPr>
              <a:lnSpc>
                <a:spcPct val="115000"/>
              </a:lnSpc>
            </a:pPr>
            <a:endParaRPr lang="en-CA"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88587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160A-0431-68E9-BFA2-14FE431BABA5}"/>
              </a:ext>
            </a:extLst>
          </p:cNvPr>
          <p:cNvSpPr>
            <a:spLocks noGrp="1"/>
          </p:cNvSpPr>
          <p:nvPr>
            <p:ph type="title"/>
          </p:nvPr>
        </p:nvSpPr>
        <p:spPr/>
        <p:txBody>
          <a:bodyPr>
            <a:normAutofit fontScale="90000"/>
          </a:bodyPr>
          <a:lstStyle/>
          <a:p>
            <a:pPr lvl="0">
              <a:lnSpc>
                <a:spcPct val="100000"/>
              </a:lnSpc>
              <a:buSzPts val="1000"/>
              <a:tabLst>
                <a:tab pos="457200" algn="l"/>
              </a:tabLst>
            </a:pPr>
            <a:r>
              <a:rPr lang="en-US" b="1" i="0" dirty="0">
                <a:solidFill>
                  <a:schemeClr val="accent1"/>
                </a:solidFill>
                <a:effectLst/>
                <a:highlight>
                  <a:srgbClr val="FFFFFF"/>
                </a:highlight>
                <a:latin typeface="Barlow Semi Condensed" panose="00000506000000000000" pitchFamily="2" charset="0"/>
              </a:rPr>
              <a:t>6. </a:t>
            </a:r>
            <a:r>
              <a:rPr lang="en-US" b="1" i="0" dirty="0">
                <a:solidFill>
                  <a:srgbClr val="212529"/>
                </a:solidFill>
                <a:effectLst/>
                <a:highlight>
                  <a:srgbClr val="FFFFFF"/>
                </a:highlight>
                <a:latin typeface="Barlow Semi Condensed" panose="00000506000000000000" pitchFamily="2" charset="0"/>
              </a:rPr>
              <a:t>Where possible, governments should consider breaking large, projects (exceeding $500 million) into phases</a:t>
            </a:r>
            <a:r>
              <a:rPr lang="en-US" b="0" i="0" dirty="0">
                <a:solidFill>
                  <a:srgbClr val="212529"/>
                </a:solidFill>
                <a:effectLst/>
                <a:highlight>
                  <a:srgbClr val="FFFFFF"/>
                </a:highlight>
                <a:latin typeface="Barlow Semi Condensed" panose="00000506000000000000" pitchFamily="2" charset="0"/>
              </a:rPr>
              <a:t> to attract greater competition, produce greater market tension and greater certainty in execution, and cost savings for taxpayers.</a:t>
            </a:r>
            <a:br>
              <a:rPr lang="en-US" sz="2000" b="0" i="0" dirty="0">
                <a:solidFill>
                  <a:srgbClr val="212529"/>
                </a:solidFill>
                <a:effectLst/>
                <a:highlight>
                  <a:srgbClr val="FFFFFF"/>
                </a:highlight>
                <a:latin typeface="Barlow" panose="00000500000000000000" pitchFamily="2" charset="0"/>
              </a:rPr>
            </a:br>
            <a:endParaRPr lang="en-CA" sz="2000" dirty="0">
              <a:latin typeface="Barlow" panose="00000500000000000000" pitchFamily="2" charset="0"/>
            </a:endParaRPr>
          </a:p>
        </p:txBody>
      </p:sp>
      <p:sp>
        <p:nvSpPr>
          <p:cNvPr id="3" name="Slide Number Placeholder 2">
            <a:extLst>
              <a:ext uri="{FF2B5EF4-FFF2-40B4-BE49-F238E27FC236}">
                <a16:creationId xmlns:a16="http://schemas.microsoft.com/office/drawing/2014/main" id="{FD283B4A-C841-64E9-D2BA-4FB8DA3EC88C}"/>
              </a:ext>
            </a:extLst>
          </p:cNvPr>
          <p:cNvSpPr>
            <a:spLocks noGrp="1"/>
          </p:cNvSpPr>
          <p:nvPr>
            <p:ph type="sldNum" sz="quarter" idx="12"/>
          </p:nvPr>
        </p:nvSpPr>
        <p:spPr/>
        <p:txBody>
          <a:bodyPr/>
          <a:lstStyle/>
          <a:p>
            <a:fld id="{3C82093E-F7CD-0045-8C57-C204C8A5FAA0}" type="slidenum">
              <a:rPr lang="en-US" smtClean="0"/>
              <a:t>17</a:t>
            </a:fld>
            <a:endParaRPr lang="en-US"/>
          </a:p>
        </p:txBody>
      </p:sp>
      <p:sp>
        <p:nvSpPr>
          <p:cNvPr id="4" name="TextBox 3">
            <a:extLst>
              <a:ext uri="{FF2B5EF4-FFF2-40B4-BE49-F238E27FC236}">
                <a16:creationId xmlns:a16="http://schemas.microsoft.com/office/drawing/2014/main" id="{35B369CD-D7D7-AB83-5512-59C9EADD4F7F}"/>
              </a:ext>
            </a:extLst>
          </p:cNvPr>
          <p:cNvSpPr txBox="1"/>
          <p:nvPr/>
        </p:nvSpPr>
        <p:spPr>
          <a:xfrm>
            <a:off x="457959" y="2487049"/>
            <a:ext cx="11161265" cy="3970318"/>
          </a:xfrm>
          <a:prstGeom prst="rect">
            <a:avLst/>
          </a:prstGeom>
          <a:noFill/>
        </p:spPr>
        <p:txBody>
          <a:bodyPr wrap="square" rtlCol="0">
            <a:spAutoFit/>
          </a:bodyPr>
          <a:lstStyle/>
          <a:p>
            <a:r>
              <a:rPr lang="en-US" sz="1800" b="1" i="0" dirty="0">
                <a:solidFill>
                  <a:srgbClr val="212529"/>
                </a:solidFill>
                <a:effectLst/>
                <a:highlight>
                  <a:srgbClr val="FFFFFF"/>
                </a:highlight>
                <a:latin typeface="Barlow" panose="00000500000000000000" pitchFamily="2" charset="0"/>
              </a:rPr>
              <a:t>Problem Solving for Competition: The Canadian Boom in Mega Projects &amp; Other Complex Projects</a:t>
            </a:r>
            <a:br>
              <a:rPr lang="en-US" sz="1800" b="0" i="0" dirty="0">
                <a:solidFill>
                  <a:srgbClr val="212529"/>
                </a:solidFill>
                <a:effectLst/>
                <a:highlight>
                  <a:srgbClr val="FFFFFF"/>
                </a:highlight>
                <a:latin typeface="Barlow" panose="00000500000000000000" pitchFamily="2" charset="0"/>
              </a:rPr>
            </a:br>
            <a:endParaRPr lang="en-US" dirty="0">
              <a:latin typeface="Barlow" panose="00000500000000000000" pitchFamily="2" charset="0"/>
            </a:endParaRPr>
          </a:p>
          <a:p>
            <a:r>
              <a:rPr lang="en-US" b="1" dirty="0">
                <a:latin typeface="Barlow" panose="00000500000000000000" pitchFamily="2" charset="0"/>
              </a:rPr>
              <a:t>Attracting New Bidders: Potential Benefits of Progressive P3s</a:t>
            </a:r>
          </a:p>
          <a:p>
            <a:pPr marL="285750" indent="-285750">
              <a:buClr>
                <a:schemeClr val="accent1"/>
              </a:buClr>
              <a:buFont typeface="Arial" panose="020B0604020202020204" pitchFamily="34" charset="0"/>
              <a:buChar char="•"/>
            </a:pPr>
            <a:r>
              <a:rPr lang="en-US" dirty="0">
                <a:latin typeface="Barlow" panose="00000500000000000000" pitchFamily="2" charset="0"/>
              </a:rPr>
              <a:t>Address risk transfer issues</a:t>
            </a:r>
          </a:p>
          <a:p>
            <a:pPr marL="285750" indent="-285750">
              <a:buClr>
                <a:schemeClr val="accent1"/>
              </a:buClr>
              <a:buFont typeface="Arial" panose="020B0604020202020204" pitchFamily="34" charset="0"/>
              <a:buChar char="•"/>
            </a:pPr>
            <a:r>
              <a:rPr lang="en-US" dirty="0">
                <a:latin typeface="Barlow" panose="00000500000000000000" pitchFamily="2" charset="0"/>
              </a:rPr>
              <a:t>Regain interest from companies that exited the market</a:t>
            </a:r>
          </a:p>
          <a:p>
            <a:endParaRPr lang="en-US" dirty="0">
              <a:latin typeface="Barlow" panose="00000500000000000000" pitchFamily="2" charset="0"/>
            </a:endParaRPr>
          </a:p>
          <a:p>
            <a:r>
              <a:rPr lang="en-US" b="1" dirty="0">
                <a:latin typeface="Barlow" panose="00000500000000000000" pitchFamily="2" charset="0"/>
              </a:rPr>
              <a:t>Competition Challenges: Limitations of Progressive P3s</a:t>
            </a:r>
          </a:p>
          <a:p>
            <a:pPr marL="285750" indent="-285750">
              <a:buClr>
                <a:schemeClr val="accent1"/>
              </a:buClr>
              <a:buFont typeface="Arial" panose="020B0604020202020204" pitchFamily="34" charset="0"/>
              <a:buChar char="•"/>
            </a:pPr>
            <a:r>
              <a:rPr lang="en-US" dirty="0">
                <a:latin typeface="Barlow" panose="00000500000000000000" pitchFamily="2" charset="0"/>
              </a:rPr>
              <a:t>Issues with large-scale social projects</a:t>
            </a:r>
          </a:p>
          <a:p>
            <a:pPr marL="285750" indent="-285750">
              <a:buClr>
                <a:schemeClr val="accent1"/>
              </a:buClr>
              <a:buFont typeface="Arial" panose="020B0604020202020204" pitchFamily="34" charset="0"/>
              <a:buChar char="•"/>
            </a:pPr>
            <a:r>
              <a:rPr lang="en-US" dirty="0">
                <a:latin typeface="Barlow" panose="00000500000000000000" pitchFamily="2" charset="0"/>
              </a:rPr>
              <a:t>Contractor and subcontractor capacity concerns</a:t>
            </a:r>
          </a:p>
          <a:p>
            <a:endParaRPr lang="en-US" dirty="0">
              <a:latin typeface="Barlow" panose="00000500000000000000" pitchFamily="2" charset="0"/>
            </a:endParaRPr>
          </a:p>
          <a:p>
            <a:r>
              <a:rPr lang="en-US" b="1" dirty="0">
                <a:latin typeface="Barlow" panose="00000500000000000000" pitchFamily="2" charset="0"/>
              </a:rPr>
              <a:t>Solution? Refocusing on Project Scalability:</a:t>
            </a:r>
          </a:p>
          <a:p>
            <a:pPr marL="285750" indent="-285750">
              <a:buClr>
                <a:schemeClr val="accent1"/>
              </a:buClr>
              <a:buFont typeface="Arial" panose="020B0604020202020204" pitchFamily="34" charset="0"/>
              <a:buChar char="•"/>
            </a:pPr>
            <a:r>
              <a:rPr lang="en-US" dirty="0">
                <a:latin typeface="Barlow" panose="00000500000000000000" pitchFamily="2" charset="0"/>
              </a:rPr>
              <a:t>Enhance risk and logistics management</a:t>
            </a:r>
          </a:p>
          <a:p>
            <a:pPr marL="285750" indent="-285750">
              <a:buClr>
                <a:schemeClr val="accent1"/>
              </a:buClr>
              <a:buFont typeface="Arial" panose="020B0604020202020204" pitchFamily="34" charset="0"/>
              <a:buChar char="•"/>
            </a:pPr>
            <a:r>
              <a:rPr lang="en-US" dirty="0">
                <a:latin typeface="Barlow" panose="00000500000000000000" pitchFamily="2" charset="0"/>
              </a:rPr>
              <a:t>Ensure effective competition and execution</a:t>
            </a:r>
          </a:p>
          <a:p>
            <a:pPr marL="285750" indent="-285750">
              <a:buClr>
                <a:schemeClr val="accent1"/>
              </a:buClr>
              <a:buFont typeface="Arial" panose="020B0604020202020204" pitchFamily="34" charset="0"/>
              <a:buChar char="•"/>
            </a:pPr>
            <a:r>
              <a:rPr lang="en-US" dirty="0">
                <a:latin typeface="Barlow" panose="00000500000000000000" pitchFamily="2" charset="0"/>
              </a:rPr>
              <a:t>Aim for improved pricing efficiency and certainty</a:t>
            </a:r>
            <a:endParaRPr lang="en-CA" dirty="0">
              <a:latin typeface="Barlow" panose="00000500000000000000" pitchFamily="2" charset="0"/>
            </a:endParaRPr>
          </a:p>
        </p:txBody>
      </p:sp>
    </p:spTree>
    <p:extLst>
      <p:ext uri="{BB962C8B-B14F-4D97-AF65-F5344CB8AC3E}">
        <p14:creationId xmlns:p14="http://schemas.microsoft.com/office/powerpoint/2010/main" val="72216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BBD7-AAA2-6E99-5F9C-A31F6ED86753}"/>
              </a:ext>
            </a:extLst>
          </p:cNvPr>
          <p:cNvSpPr>
            <a:spLocks noGrp="1"/>
          </p:cNvSpPr>
          <p:nvPr>
            <p:ph type="title"/>
          </p:nvPr>
        </p:nvSpPr>
        <p:spPr/>
        <p:txBody>
          <a:bodyPr>
            <a:normAutofit fontScale="90000"/>
          </a:bodyPr>
          <a:lstStyle/>
          <a:p>
            <a:r>
              <a:rPr lang="en-US" b="1" dirty="0">
                <a:solidFill>
                  <a:schemeClr val="accent1"/>
                </a:solidFill>
              </a:rPr>
              <a:t>7. </a:t>
            </a:r>
            <a:r>
              <a:rPr lang="en-US" dirty="0"/>
              <a:t>In the spirit of increasing transparency, rebuilding trust and delivering top quality infrastructure for Canadians, </a:t>
            </a:r>
            <a:r>
              <a:rPr lang="en-US" b="1" dirty="0"/>
              <a:t>governments should work with each other to share best practices and establish new cross-Canada standards.</a:t>
            </a:r>
            <a:br>
              <a:rPr lang="en-US" dirty="0"/>
            </a:br>
            <a:endParaRPr lang="en-CA" dirty="0"/>
          </a:p>
        </p:txBody>
      </p:sp>
      <p:sp>
        <p:nvSpPr>
          <p:cNvPr id="3" name="Slide Number Placeholder 2">
            <a:extLst>
              <a:ext uri="{FF2B5EF4-FFF2-40B4-BE49-F238E27FC236}">
                <a16:creationId xmlns:a16="http://schemas.microsoft.com/office/drawing/2014/main" id="{59B8A196-F788-F559-E1C3-6B4821FF60A4}"/>
              </a:ext>
            </a:extLst>
          </p:cNvPr>
          <p:cNvSpPr>
            <a:spLocks noGrp="1"/>
          </p:cNvSpPr>
          <p:nvPr>
            <p:ph type="sldNum" sz="quarter" idx="12"/>
          </p:nvPr>
        </p:nvSpPr>
        <p:spPr/>
        <p:txBody>
          <a:bodyPr/>
          <a:lstStyle/>
          <a:p>
            <a:fld id="{3C82093E-F7CD-0045-8C57-C204C8A5FAA0}" type="slidenum">
              <a:rPr lang="en-US" smtClean="0"/>
              <a:t>18</a:t>
            </a:fld>
            <a:endParaRPr lang="en-US"/>
          </a:p>
        </p:txBody>
      </p:sp>
      <p:sp>
        <p:nvSpPr>
          <p:cNvPr id="5" name="TextBox 4">
            <a:extLst>
              <a:ext uri="{FF2B5EF4-FFF2-40B4-BE49-F238E27FC236}">
                <a16:creationId xmlns:a16="http://schemas.microsoft.com/office/drawing/2014/main" id="{49579F80-78F1-BA8A-8A7D-06BC538AA2F2}"/>
              </a:ext>
            </a:extLst>
          </p:cNvPr>
          <p:cNvSpPr txBox="1"/>
          <p:nvPr/>
        </p:nvSpPr>
        <p:spPr>
          <a:xfrm>
            <a:off x="346277" y="2429502"/>
            <a:ext cx="11245026" cy="3881447"/>
          </a:xfrm>
          <a:prstGeom prst="rect">
            <a:avLst/>
          </a:prstGeom>
          <a:noFill/>
        </p:spPr>
        <p:txBody>
          <a:bodyPr wrap="square">
            <a:spAutoFit/>
          </a:bodyPr>
          <a:lstStyle/>
          <a:p>
            <a:pPr>
              <a:lnSpc>
                <a:spcPct val="115000"/>
              </a:lnSpc>
            </a:pPr>
            <a:r>
              <a:rPr lang="en-CA" b="1" dirty="0">
                <a:effectLst/>
                <a:latin typeface="Barlow" panose="00000500000000000000" pitchFamily="2" charset="0"/>
                <a:ea typeface="Roboto" panose="02000000000000000000" pitchFamily="2" charset="0"/>
                <a:cs typeface="Roboto" panose="02000000000000000000" pitchFamily="2" charset="0"/>
              </a:rPr>
              <a:t>Modernizing Value-for-Money (</a:t>
            </a:r>
            <a:r>
              <a:rPr lang="en-CA" b="1" dirty="0" err="1">
                <a:effectLst/>
                <a:latin typeface="Barlow" panose="00000500000000000000" pitchFamily="2" charset="0"/>
                <a:ea typeface="Roboto" panose="02000000000000000000" pitchFamily="2" charset="0"/>
                <a:cs typeface="Roboto" panose="02000000000000000000" pitchFamily="2" charset="0"/>
              </a:rPr>
              <a:t>VfM</a:t>
            </a:r>
            <a:r>
              <a:rPr lang="en-CA" b="1" dirty="0">
                <a:effectLst/>
                <a:latin typeface="Barlow" panose="00000500000000000000" pitchFamily="2" charset="0"/>
                <a:ea typeface="Roboto" panose="02000000000000000000" pitchFamily="2" charset="0"/>
                <a:cs typeface="Roboto" panose="02000000000000000000" pitchFamily="2" charset="0"/>
              </a:rPr>
              <a:t>) Analysis for P3s</a:t>
            </a:r>
          </a:p>
          <a:p>
            <a:pPr marL="285750" indent="-285750">
              <a:lnSpc>
                <a:spcPct val="115000"/>
              </a:lnSpc>
              <a:buClr>
                <a:schemeClr val="accent1"/>
              </a:buClr>
              <a:buFont typeface="Arial" panose="020B0604020202020204" pitchFamily="34" charset="0"/>
              <a:buChar char="•"/>
            </a:pPr>
            <a:endParaRPr lang="en-CA" dirty="0">
              <a:effectLst/>
              <a:latin typeface="Barlow" panose="00000500000000000000" pitchFamily="2" charset="0"/>
              <a:ea typeface="Arial" panose="020B0604020202020204" pitchFamily="34" charset="0"/>
            </a:endParaRPr>
          </a:p>
          <a:p>
            <a:pPr marL="285750" lvl="0" indent="-285750">
              <a:lnSpc>
                <a:spcPct val="115000"/>
              </a:lnSpc>
              <a:buClr>
                <a:schemeClr val="accent1"/>
              </a:buClr>
              <a:buSzPts val="1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Current Practice:</a:t>
            </a:r>
            <a:endParaRPr lang="en-CA" dirty="0">
              <a:effectLst/>
              <a:latin typeface="Barlow" panose="00000500000000000000" pitchFamily="2" charset="0"/>
              <a:ea typeface="Arial" panose="020B0604020202020204" pitchFamily="34" charset="0"/>
            </a:endParaRPr>
          </a:p>
          <a:p>
            <a:pPr marL="742950" lvl="1" indent="-285750">
              <a:lnSpc>
                <a:spcPct val="115000"/>
              </a:lnSpc>
              <a:buClr>
                <a:schemeClr val="accent1"/>
              </a:buClr>
              <a:buSzPts val="1000"/>
              <a:buFont typeface="Arial" panose="020B0604020202020204" pitchFamily="34" charset="0"/>
              <a:buChar char="•"/>
              <a:tabLst>
                <a:tab pos="914400" algn="l"/>
              </a:tabLst>
            </a:pPr>
            <a:r>
              <a:rPr lang="en-CA" dirty="0" err="1">
                <a:effectLst/>
                <a:latin typeface="Barlow" panose="00000500000000000000" pitchFamily="2" charset="0"/>
                <a:ea typeface="Roboto" panose="02000000000000000000" pitchFamily="2" charset="0"/>
                <a:cs typeface="Roboto" panose="02000000000000000000" pitchFamily="2" charset="0"/>
              </a:rPr>
              <a:t>VfM</a:t>
            </a:r>
            <a:r>
              <a:rPr lang="en-CA" dirty="0">
                <a:effectLst/>
                <a:latin typeface="Barlow" panose="00000500000000000000" pitchFamily="2" charset="0"/>
                <a:ea typeface="Roboto" panose="02000000000000000000" pitchFamily="2" charset="0"/>
                <a:cs typeface="Roboto" panose="02000000000000000000" pitchFamily="2" charset="0"/>
              </a:rPr>
              <a:t> analysis has been the cornerstone for P3 decision-making in Canada, factoring in project risk, scheduling, budget, market realities, and capacity.</a:t>
            </a:r>
            <a:endParaRPr lang="en-CA" dirty="0">
              <a:effectLst/>
              <a:latin typeface="Barlow" panose="00000500000000000000" pitchFamily="2" charset="0"/>
              <a:ea typeface="Arial" panose="020B0604020202020204" pitchFamily="34" charset="0"/>
              <a:cs typeface="Times New Roman" panose="02020603050405020304" pitchFamily="18" charset="0"/>
            </a:endParaRPr>
          </a:p>
          <a:p>
            <a:pPr marL="285750" lvl="0" indent="-285750">
              <a:lnSpc>
                <a:spcPct val="115000"/>
              </a:lnSpc>
              <a:buClr>
                <a:schemeClr val="accent1"/>
              </a:buClr>
              <a:buSzPts val="1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Need for Evolution:</a:t>
            </a:r>
            <a:endParaRPr lang="en-CA" dirty="0">
              <a:effectLst/>
              <a:latin typeface="Barlow" panose="00000500000000000000" pitchFamily="2" charset="0"/>
              <a:ea typeface="Arial" panose="020B0604020202020204" pitchFamily="34" charset="0"/>
            </a:endParaRPr>
          </a:p>
          <a:p>
            <a:pPr marL="742950" lvl="1" indent="-285750">
              <a:lnSpc>
                <a:spcPct val="115000"/>
              </a:lnSpc>
              <a:buClr>
                <a:schemeClr val="accent1"/>
              </a:buClr>
              <a:buSzPts val="1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As new P3 approaches emerge, current </a:t>
            </a:r>
            <a:r>
              <a:rPr lang="en-CA" dirty="0" err="1">
                <a:effectLst/>
                <a:latin typeface="Barlow" panose="00000500000000000000" pitchFamily="2" charset="0"/>
                <a:ea typeface="Roboto" panose="02000000000000000000" pitchFamily="2" charset="0"/>
                <a:cs typeface="Roboto" panose="02000000000000000000" pitchFamily="2" charset="0"/>
              </a:rPr>
              <a:t>VfM</a:t>
            </a:r>
            <a:r>
              <a:rPr lang="en-CA" dirty="0">
                <a:effectLst/>
                <a:latin typeface="Barlow" panose="00000500000000000000" pitchFamily="2" charset="0"/>
                <a:ea typeface="Roboto" panose="02000000000000000000" pitchFamily="2" charset="0"/>
                <a:cs typeface="Roboto" panose="02000000000000000000" pitchFamily="2" charset="0"/>
              </a:rPr>
              <a:t> methodologies need updating to reflect these changes and address recent shifts in the model.</a:t>
            </a:r>
            <a:endParaRPr lang="en-CA" dirty="0">
              <a:effectLst/>
              <a:latin typeface="Barlow" panose="00000500000000000000" pitchFamily="2" charset="0"/>
              <a:ea typeface="Arial" panose="020B0604020202020204" pitchFamily="34" charset="0"/>
              <a:cs typeface="Times New Roman" panose="02020603050405020304" pitchFamily="18" charset="0"/>
            </a:endParaRPr>
          </a:p>
          <a:p>
            <a:pPr marL="285750" lvl="0" indent="-285750">
              <a:lnSpc>
                <a:spcPct val="115000"/>
              </a:lnSpc>
              <a:buClr>
                <a:schemeClr val="accent1"/>
              </a:buClr>
              <a:buSzPts val="1000"/>
              <a:buFont typeface="Arial" panose="020B0604020202020204" pitchFamily="34" charset="0"/>
              <a:buChar char="•"/>
              <a:tabLst>
                <a:tab pos="457200" algn="l"/>
              </a:tabLst>
            </a:pPr>
            <a:r>
              <a:rPr lang="en-CA" b="1" dirty="0">
                <a:effectLst/>
                <a:latin typeface="Barlow" panose="00000500000000000000" pitchFamily="2" charset="0"/>
                <a:ea typeface="Roboto" panose="02000000000000000000" pitchFamily="2" charset="0"/>
                <a:cs typeface="Roboto" panose="02000000000000000000" pitchFamily="2" charset="0"/>
              </a:rPr>
              <a:t>Solution?</a:t>
            </a:r>
            <a:endParaRPr lang="en-CA" dirty="0">
              <a:effectLst/>
              <a:latin typeface="Barlow" panose="00000500000000000000" pitchFamily="2" charset="0"/>
              <a:ea typeface="Arial" panose="020B0604020202020204" pitchFamily="34" charset="0"/>
            </a:endParaRPr>
          </a:p>
          <a:p>
            <a:pPr marL="742950" lvl="1" indent="-285750">
              <a:lnSpc>
                <a:spcPct val="115000"/>
              </a:lnSpc>
              <a:buClr>
                <a:schemeClr val="accent1"/>
              </a:buClr>
              <a:buSzPts val="1000"/>
              <a:buFont typeface="Arial" panose="020B0604020202020204" pitchFamily="34" charset="0"/>
              <a:buChar char="•"/>
              <a:tabLst>
                <a:tab pos="914400" algn="l"/>
              </a:tabLst>
            </a:pPr>
            <a:r>
              <a:rPr lang="en-CA" dirty="0">
                <a:effectLst/>
                <a:latin typeface="Barlow" panose="00000500000000000000" pitchFamily="2" charset="0"/>
                <a:ea typeface="Roboto" panose="02000000000000000000" pitchFamily="2" charset="0"/>
                <a:cs typeface="Roboto" panose="02000000000000000000" pitchFamily="2" charset="0"/>
              </a:rPr>
              <a:t>Collaborate across jurisdictions to update P3 documents and procurement tools, incorporating an industry-wide approach while considering regional differences. The Council offers to facilitate this process to enhance understanding and transparency.</a:t>
            </a:r>
            <a:endParaRPr lang="en-CA" dirty="0">
              <a:effectLst/>
              <a:latin typeface="Barlow" panose="00000500000000000000" pitchFamily="2"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77576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ABBD7-AAA2-6E99-5F9C-A31F6ED86753}"/>
              </a:ext>
            </a:extLst>
          </p:cNvPr>
          <p:cNvSpPr>
            <a:spLocks noGrp="1"/>
          </p:cNvSpPr>
          <p:nvPr>
            <p:ph type="title"/>
          </p:nvPr>
        </p:nvSpPr>
        <p:spPr/>
        <p:txBody>
          <a:bodyPr>
            <a:normAutofit fontScale="90000"/>
          </a:bodyPr>
          <a:lstStyle/>
          <a:p>
            <a:r>
              <a:rPr lang="en-US" b="1" i="0" dirty="0">
                <a:solidFill>
                  <a:schemeClr val="accent1"/>
                </a:solidFill>
                <a:effectLst/>
                <a:highlight>
                  <a:srgbClr val="FFFFFF"/>
                </a:highlight>
                <a:latin typeface="Barlow Semi Condensed" panose="00000506000000000000" pitchFamily="2" charset="0"/>
              </a:rPr>
              <a:t>8. </a:t>
            </a:r>
            <a:r>
              <a:rPr lang="en-US" b="1" i="0" dirty="0">
                <a:solidFill>
                  <a:srgbClr val="212529"/>
                </a:solidFill>
                <a:effectLst/>
                <a:highlight>
                  <a:srgbClr val="FFFFFF"/>
                </a:highlight>
                <a:latin typeface="Barlow Semi Condensed" panose="00000506000000000000" pitchFamily="2" charset="0"/>
              </a:rPr>
              <a:t>Governments should evolve procurement approaches</a:t>
            </a:r>
            <a:r>
              <a:rPr lang="en-US" b="0" i="0" dirty="0">
                <a:solidFill>
                  <a:srgbClr val="212529"/>
                </a:solidFill>
                <a:effectLst/>
                <a:highlight>
                  <a:srgbClr val="FFFFFF"/>
                </a:highlight>
                <a:latin typeface="Barlow Semi Condensed" panose="00000506000000000000" pitchFamily="2" charset="0"/>
              </a:rPr>
              <a:t> to ensure early engagement with private-sector proponents and foster a solutions-oriented procurement environment.</a:t>
            </a:r>
            <a:br>
              <a:rPr lang="en-US" b="0" i="0" dirty="0">
                <a:solidFill>
                  <a:srgbClr val="212529"/>
                </a:solidFill>
                <a:effectLst/>
                <a:highlight>
                  <a:srgbClr val="FFFFFF"/>
                </a:highlight>
                <a:latin typeface="Barlow Semi Condensed" panose="00000506000000000000" pitchFamily="2" charset="0"/>
              </a:rPr>
            </a:br>
            <a:br>
              <a:rPr lang="en-US" dirty="0"/>
            </a:br>
            <a:endParaRPr lang="en-CA" dirty="0"/>
          </a:p>
        </p:txBody>
      </p:sp>
      <p:sp>
        <p:nvSpPr>
          <p:cNvPr id="3" name="Slide Number Placeholder 2">
            <a:extLst>
              <a:ext uri="{FF2B5EF4-FFF2-40B4-BE49-F238E27FC236}">
                <a16:creationId xmlns:a16="http://schemas.microsoft.com/office/drawing/2014/main" id="{59B8A196-F788-F559-E1C3-6B4821FF60A4}"/>
              </a:ext>
            </a:extLst>
          </p:cNvPr>
          <p:cNvSpPr>
            <a:spLocks noGrp="1"/>
          </p:cNvSpPr>
          <p:nvPr>
            <p:ph type="sldNum" sz="quarter" idx="12"/>
          </p:nvPr>
        </p:nvSpPr>
        <p:spPr/>
        <p:txBody>
          <a:bodyPr/>
          <a:lstStyle/>
          <a:p>
            <a:fld id="{3C82093E-F7CD-0045-8C57-C204C8A5FAA0}" type="slidenum">
              <a:rPr lang="en-US" smtClean="0"/>
              <a:t>19</a:t>
            </a:fld>
            <a:endParaRPr lang="en-US"/>
          </a:p>
        </p:txBody>
      </p:sp>
      <p:sp>
        <p:nvSpPr>
          <p:cNvPr id="8" name="TextBox 7">
            <a:extLst>
              <a:ext uri="{FF2B5EF4-FFF2-40B4-BE49-F238E27FC236}">
                <a16:creationId xmlns:a16="http://schemas.microsoft.com/office/drawing/2014/main" id="{04783C2F-C753-50DD-9947-0BA153C9D10F}"/>
              </a:ext>
            </a:extLst>
          </p:cNvPr>
          <p:cNvSpPr txBox="1"/>
          <p:nvPr/>
        </p:nvSpPr>
        <p:spPr>
          <a:xfrm>
            <a:off x="465065" y="2159215"/>
            <a:ext cx="11261870" cy="3892989"/>
          </a:xfrm>
          <a:prstGeom prst="rect">
            <a:avLst/>
          </a:prstGeom>
          <a:noFill/>
        </p:spPr>
        <p:txBody>
          <a:bodyPr wrap="square">
            <a:spAutoFit/>
          </a:bodyPr>
          <a:lstStyle/>
          <a:p>
            <a:pPr marL="285750" indent="-285750">
              <a:lnSpc>
                <a:spcPct val="115000"/>
              </a:lnSpc>
              <a:buClr>
                <a:schemeClr val="accent1"/>
              </a:buClr>
              <a:buFont typeface="Arial" panose="020B0604020202020204" pitchFamily="34" charset="0"/>
              <a:buChar char="•"/>
            </a:pPr>
            <a:r>
              <a:rPr lang="en-CA" b="1" dirty="0">
                <a:effectLst/>
                <a:latin typeface="Roboto" panose="02000000000000000000" pitchFamily="2" charset="0"/>
                <a:ea typeface="Roboto" panose="02000000000000000000" pitchFamily="2" charset="0"/>
                <a:cs typeface="Roboto" panose="02000000000000000000" pitchFamily="2" charset="0"/>
              </a:rPr>
              <a:t>Early Private Sector Engagement:</a:t>
            </a:r>
            <a:r>
              <a:rPr lang="en-CA" b="1" dirty="0">
                <a:latin typeface="Arial" panose="020B0604020202020204" pitchFamily="34" charset="0"/>
                <a:ea typeface="Roboto" panose="02000000000000000000" pitchFamily="2" charset="0"/>
              </a:rPr>
              <a:t> </a:t>
            </a:r>
            <a:r>
              <a:rPr lang="en-CA" dirty="0">
                <a:effectLst/>
                <a:latin typeface="Roboto" panose="02000000000000000000" pitchFamily="2" charset="0"/>
                <a:ea typeface="Roboto" panose="02000000000000000000" pitchFamily="2" charset="0"/>
                <a:cs typeface="Roboto" panose="02000000000000000000" pitchFamily="2" charset="0"/>
              </a:rPr>
              <a:t>Encourage industry feedback early in planning to refine project scope and pricing, reducing risks and avoiding costly re-procurement. Ensure collaboration includes government project teams.</a:t>
            </a:r>
            <a:endParaRPr lang="en-CA" dirty="0">
              <a:effectLst/>
              <a:latin typeface="Arial" panose="020B0604020202020204" pitchFamily="34" charset="0"/>
              <a:ea typeface="Arial" panose="020B0604020202020204" pitchFamily="34" charset="0"/>
            </a:endParaRPr>
          </a:p>
          <a:p>
            <a:pPr marL="285750" indent="-285750">
              <a:lnSpc>
                <a:spcPct val="115000"/>
              </a:lnSpc>
              <a:buClr>
                <a:schemeClr val="accent1"/>
              </a:buClr>
              <a:buFont typeface="Arial" panose="020B0604020202020204" pitchFamily="34" charset="0"/>
              <a:buChar char="•"/>
            </a:pPr>
            <a:r>
              <a:rPr lang="en-CA" b="1" dirty="0">
                <a:effectLst/>
                <a:latin typeface="Roboto" panose="02000000000000000000" pitchFamily="2" charset="0"/>
                <a:ea typeface="Roboto" panose="02000000000000000000" pitchFamily="2" charset="0"/>
                <a:cs typeface="Roboto" panose="02000000000000000000" pitchFamily="2" charset="0"/>
              </a:rPr>
              <a:t>Review Evaluation Criteria: </a:t>
            </a:r>
            <a:r>
              <a:rPr lang="en-CA" dirty="0">
                <a:effectLst/>
                <a:latin typeface="Roboto" panose="02000000000000000000" pitchFamily="2" charset="0"/>
                <a:ea typeface="Roboto" panose="02000000000000000000" pitchFamily="2" charset="0"/>
                <a:cs typeface="Roboto" panose="02000000000000000000" pitchFamily="2" charset="0"/>
              </a:rPr>
              <a:t>Update criteria to attract new and former market participants. Focus on outcomes over outputs and avoid cost-driven 'race to the bottom' mentality.</a:t>
            </a:r>
            <a:endParaRPr lang="en-CA" dirty="0">
              <a:effectLst/>
              <a:latin typeface="Arial" panose="020B0604020202020204" pitchFamily="34" charset="0"/>
              <a:ea typeface="Arial" panose="020B0604020202020204" pitchFamily="34" charset="0"/>
            </a:endParaRPr>
          </a:p>
          <a:p>
            <a:pPr marL="285750" indent="-285750">
              <a:lnSpc>
                <a:spcPct val="115000"/>
              </a:lnSpc>
              <a:buClr>
                <a:schemeClr val="accent1"/>
              </a:buClr>
              <a:buFont typeface="Arial" panose="020B0604020202020204" pitchFamily="34" charset="0"/>
              <a:buChar char="•"/>
            </a:pPr>
            <a:r>
              <a:rPr lang="en-CA" b="1" dirty="0">
                <a:effectLst/>
                <a:latin typeface="Roboto" panose="02000000000000000000" pitchFamily="2" charset="0"/>
                <a:ea typeface="Roboto" panose="02000000000000000000" pitchFamily="2" charset="0"/>
                <a:cs typeface="Roboto" panose="02000000000000000000" pitchFamily="2" charset="0"/>
              </a:rPr>
              <a:t>Embrace Transparency: </a:t>
            </a:r>
            <a:r>
              <a:rPr lang="en-CA" dirty="0">
                <a:effectLst/>
                <a:latin typeface="Roboto" panose="02000000000000000000" pitchFamily="2" charset="0"/>
                <a:ea typeface="Roboto" panose="02000000000000000000" pitchFamily="2" charset="0"/>
                <a:cs typeface="Roboto" panose="02000000000000000000" pitchFamily="2" charset="0"/>
              </a:rPr>
              <a:t>Increase transparency in project details, contracts, and plans to attract more bids and improve results. Flexibility and clear communication are key.</a:t>
            </a:r>
            <a:endParaRPr lang="en-CA" dirty="0">
              <a:effectLst/>
              <a:latin typeface="Arial" panose="020B0604020202020204" pitchFamily="34" charset="0"/>
              <a:ea typeface="Arial" panose="020B0604020202020204" pitchFamily="34" charset="0"/>
            </a:endParaRPr>
          </a:p>
          <a:p>
            <a:pPr marL="285750" indent="-285750">
              <a:lnSpc>
                <a:spcPct val="115000"/>
              </a:lnSpc>
              <a:buClr>
                <a:schemeClr val="accent1"/>
              </a:buClr>
              <a:buFont typeface="Arial" panose="020B0604020202020204" pitchFamily="34" charset="0"/>
              <a:buChar char="•"/>
            </a:pPr>
            <a:r>
              <a:rPr lang="en-CA" b="1" dirty="0">
                <a:effectLst/>
                <a:latin typeface="Roboto" panose="02000000000000000000" pitchFamily="2" charset="0"/>
                <a:ea typeface="Roboto" panose="02000000000000000000" pitchFamily="2" charset="0"/>
                <a:cs typeface="Roboto" panose="02000000000000000000" pitchFamily="2" charset="0"/>
              </a:rPr>
              <a:t>Market Reflective Cost Estimates:</a:t>
            </a:r>
            <a:r>
              <a:rPr lang="en-CA" b="1" dirty="0">
                <a:latin typeface="Arial" panose="020B0604020202020204" pitchFamily="34" charset="0"/>
                <a:ea typeface="Roboto" panose="02000000000000000000" pitchFamily="2" charset="0"/>
              </a:rPr>
              <a:t> </a:t>
            </a:r>
            <a:r>
              <a:rPr lang="en-CA" dirty="0">
                <a:effectLst/>
                <a:latin typeface="Roboto" panose="02000000000000000000" pitchFamily="2" charset="0"/>
                <a:ea typeface="Roboto" panose="02000000000000000000" pitchFamily="2" charset="0"/>
                <a:cs typeface="Roboto" panose="02000000000000000000" pitchFamily="2" charset="0"/>
              </a:rPr>
              <a:t>Use accurate, current cost estimates to build trust and avoid issues. Employ robust public sector estimation tools reflecting market realities and ensuring proper cost capture.</a:t>
            </a:r>
            <a:endParaRPr lang="en-CA" dirty="0">
              <a:effectLst/>
              <a:latin typeface="Arial" panose="020B0604020202020204" pitchFamily="34" charset="0"/>
              <a:ea typeface="Arial" panose="020B0604020202020204" pitchFamily="34" charset="0"/>
            </a:endParaRPr>
          </a:p>
          <a:p>
            <a:pPr marL="285750" indent="-285750">
              <a:lnSpc>
                <a:spcPct val="115000"/>
              </a:lnSpc>
              <a:buClr>
                <a:schemeClr val="accent1"/>
              </a:buClr>
              <a:buFont typeface="Arial" panose="020B0604020202020204" pitchFamily="34" charset="0"/>
              <a:buChar char="•"/>
            </a:pPr>
            <a:r>
              <a:rPr lang="en-CA" b="1" dirty="0">
                <a:effectLst/>
                <a:latin typeface="Roboto" panose="02000000000000000000" pitchFamily="2" charset="0"/>
                <a:ea typeface="Roboto" panose="02000000000000000000" pitchFamily="2" charset="0"/>
                <a:cs typeface="Roboto" panose="02000000000000000000" pitchFamily="2" charset="0"/>
              </a:rPr>
              <a:t>Mitigate Market Risks:</a:t>
            </a:r>
            <a:r>
              <a:rPr lang="en-CA" b="1" dirty="0">
                <a:latin typeface="Arial" panose="020B0604020202020204" pitchFamily="34" charset="0"/>
                <a:ea typeface="Roboto" panose="02000000000000000000" pitchFamily="2" charset="0"/>
              </a:rPr>
              <a:t> </a:t>
            </a:r>
            <a:r>
              <a:rPr lang="en-CA" dirty="0">
                <a:effectLst/>
                <a:latin typeface="Roboto" panose="02000000000000000000" pitchFamily="2" charset="0"/>
                <a:ea typeface="Roboto" panose="02000000000000000000" pitchFamily="2" charset="0"/>
                <a:cs typeface="Roboto" panose="02000000000000000000" pitchFamily="2" charset="0"/>
              </a:rPr>
              <a:t>Refresh risk management strategies with insights from AIAI. Develop dynamic management tools for ongoing risk assessment and clear cost-sharing rules. Implement effective dispute resolution and collaboration processes</a:t>
            </a:r>
            <a:r>
              <a:rPr lang="en-CA" sz="1100" dirty="0">
                <a:effectLst/>
                <a:latin typeface="Roboto" panose="02000000000000000000" pitchFamily="2" charset="0"/>
                <a:ea typeface="Roboto" panose="02000000000000000000" pitchFamily="2" charset="0"/>
                <a:cs typeface="Roboto" panose="02000000000000000000" pitchFamily="2" charset="0"/>
              </a:rPr>
              <a:t>.</a:t>
            </a:r>
            <a:endParaRPr lang="en-CA" sz="11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8083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11C4C-12B8-91F9-9B30-AA8B8DCBAA0E}"/>
              </a:ext>
            </a:extLst>
          </p:cNvPr>
          <p:cNvSpPr>
            <a:spLocks noGrp="1"/>
          </p:cNvSpPr>
          <p:nvPr>
            <p:ph type="body" sz="quarter" idx="12"/>
          </p:nvPr>
        </p:nvSpPr>
        <p:spPr/>
        <p:txBody>
          <a:bodyPr/>
          <a:lstStyle/>
          <a:p>
            <a:r>
              <a:rPr lang="en-CA" dirty="0"/>
              <a:t>AGENDA/CONTENTS</a:t>
            </a:r>
          </a:p>
        </p:txBody>
      </p:sp>
      <p:sp>
        <p:nvSpPr>
          <p:cNvPr id="3" name="Text Placeholder 2">
            <a:extLst>
              <a:ext uri="{FF2B5EF4-FFF2-40B4-BE49-F238E27FC236}">
                <a16:creationId xmlns:a16="http://schemas.microsoft.com/office/drawing/2014/main" id="{84DD062D-F8AA-CCCB-A0A9-4DC8EC3ED2C0}"/>
              </a:ext>
            </a:extLst>
          </p:cNvPr>
          <p:cNvSpPr>
            <a:spLocks noGrp="1"/>
          </p:cNvSpPr>
          <p:nvPr>
            <p:ph type="body" sz="quarter" idx="11"/>
          </p:nvPr>
        </p:nvSpPr>
        <p:spPr/>
        <p:txBody>
          <a:bodyPr>
            <a:normAutofit fontScale="70000" lnSpcReduction="20000"/>
          </a:bodyPr>
          <a:lstStyle/>
          <a:p>
            <a:endParaRPr lang="en-CA"/>
          </a:p>
        </p:txBody>
      </p:sp>
      <p:sp>
        <p:nvSpPr>
          <p:cNvPr id="4" name="Text Placeholder 3">
            <a:extLst>
              <a:ext uri="{FF2B5EF4-FFF2-40B4-BE49-F238E27FC236}">
                <a16:creationId xmlns:a16="http://schemas.microsoft.com/office/drawing/2014/main" id="{152792DD-8C19-E6B7-F4F5-B785F9D02DC9}"/>
              </a:ext>
            </a:extLst>
          </p:cNvPr>
          <p:cNvSpPr>
            <a:spLocks noGrp="1"/>
          </p:cNvSpPr>
          <p:nvPr>
            <p:ph type="body" sz="quarter" idx="10"/>
          </p:nvPr>
        </p:nvSpPr>
        <p:spPr>
          <a:xfrm>
            <a:off x="600536" y="1664197"/>
            <a:ext cx="5289625" cy="3324487"/>
          </a:xfrm>
        </p:spPr>
        <p:txBody>
          <a:bodyPr>
            <a:normAutofit/>
          </a:bodyPr>
          <a:lstStyle/>
          <a:p>
            <a:pPr marL="514350" indent="-514350">
              <a:buClr>
                <a:schemeClr val="accent1"/>
              </a:buClr>
              <a:buFont typeface="+mj-lt"/>
              <a:buAutoNum type="arabicPeriod"/>
            </a:pPr>
            <a:r>
              <a:rPr lang="en-US" sz="2800" b="0" dirty="0"/>
              <a:t>Context</a:t>
            </a:r>
          </a:p>
          <a:p>
            <a:pPr marL="514350" indent="-514350">
              <a:buClr>
                <a:schemeClr val="accent1"/>
              </a:buClr>
              <a:buFont typeface="+mj-lt"/>
              <a:buAutoNum type="arabicPeriod"/>
            </a:pPr>
            <a:r>
              <a:rPr lang="en-US" sz="2800" b="0" dirty="0"/>
              <a:t>Key Market Challenges </a:t>
            </a:r>
          </a:p>
          <a:p>
            <a:pPr marL="514350" indent="-514350">
              <a:buClr>
                <a:schemeClr val="accent1"/>
              </a:buClr>
              <a:buFont typeface="+mj-lt"/>
              <a:buAutoNum type="arabicPeriod"/>
            </a:pPr>
            <a:r>
              <a:rPr lang="en-US" sz="2800" b="0" dirty="0"/>
              <a:t>Policy Recommendations</a:t>
            </a:r>
          </a:p>
          <a:p>
            <a:pPr marL="514350" indent="-514350">
              <a:buClr>
                <a:schemeClr val="accent1"/>
              </a:buClr>
              <a:buFont typeface="+mj-lt"/>
              <a:buAutoNum type="arabicPeriod"/>
            </a:pPr>
            <a:r>
              <a:rPr lang="en-US" sz="2800" b="0" dirty="0"/>
              <a:t>What does this mean for </a:t>
            </a:r>
            <a:r>
              <a:rPr lang="en-US" sz="2800" b="0" dirty="0">
                <a:highlight>
                  <a:srgbClr val="C0C0C0"/>
                </a:highlight>
              </a:rPr>
              <a:t>[Government XX]?</a:t>
            </a:r>
            <a:endParaRPr lang="en-CA" sz="2800" b="0" dirty="0">
              <a:highlight>
                <a:srgbClr val="C0C0C0"/>
              </a:highlight>
            </a:endParaRPr>
          </a:p>
        </p:txBody>
      </p:sp>
    </p:spTree>
    <p:extLst>
      <p:ext uri="{BB962C8B-B14F-4D97-AF65-F5344CB8AC3E}">
        <p14:creationId xmlns:p14="http://schemas.microsoft.com/office/powerpoint/2010/main" val="631972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Placeholder 1">
            <a:extLst>
              <a:ext uri="{FF2B5EF4-FFF2-40B4-BE49-F238E27FC236}">
                <a16:creationId xmlns:a16="http://schemas.microsoft.com/office/drawing/2014/main" id="{E0DEB6E4-6318-6CD9-F58D-92C2785DDE35}"/>
              </a:ext>
            </a:extLst>
          </p:cNvPr>
          <p:cNvSpPr>
            <a:spLocks noGrp="1"/>
          </p:cNvSpPr>
          <p:nvPr>
            <p:ph type="body" sz="quarter" idx="11"/>
          </p:nvPr>
        </p:nvSpPr>
        <p:spPr>
          <a:xfrm>
            <a:off x="291271" y="282491"/>
            <a:ext cx="1136650" cy="5203825"/>
          </a:xfrm>
        </p:spPr>
        <p:txBody>
          <a:bodyPr/>
          <a:lstStyle/>
          <a:p>
            <a:r>
              <a:rPr lang="en-US" dirty="0"/>
              <a:t>03</a:t>
            </a:r>
          </a:p>
        </p:txBody>
      </p:sp>
      <p:sp>
        <p:nvSpPr>
          <p:cNvPr id="32" name="Text Placeholder 2">
            <a:extLst>
              <a:ext uri="{FF2B5EF4-FFF2-40B4-BE49-F238E27FC236}">
                <a16:creationId xmlns:a16="http://schemas.microsoft.com/office/drawing/2014/main" id="{61FE36FF-1E22-C35B-35E4-07FFCFCA98CF}"/>
              </a:ext>
            </a:extLst>
          </p:cNvPr>
          <p:cNvSpPr>
            <a:spLocks noGrp="1"/>
          </p:cNvSpPr>
          <p:nvPr>
            <p:ph type="body" sz="quarter" idx="10"/>
          </p:nvPr>
        </p:nvSpPr>
        <p:spPr>
          <a:xfrm>
            <a:off x="2188694" y="1614491"/>
            <a:ext cx="6697040" cy="2070817"/>
          </a:xfrm>
        </p:spPr>
        <p:txBody>
          <a:bodyPr/>
          <a:lstStyle/>
          <a:p>
            <a:r>
              <a:rPr lang="en-US" b="1" dirty="0"/>
              <a:t>What does this mean for the </a:t>
            </a:r>
            <a:r>
              <a:rPr lang="en-US" b="1" dirty="0">
                <a:highlight>
                  <a:srgbClr val="C0C0C0"/>
                </a:highlight>
              </a:rPr>
              <a:t>[Government of XX]</a:t>
            </a:r>
          </a:p>
        </p:txBody>
      </p:sp>
      <p:sp>
        <p:nvSpPr>
          <p:cNvPr id="33" name="Content Placeholder 3">
            <a:extLst>
              <a:ext uri="{FF2B5EF4-FFF2-40B4-BE49-F238E27FC236}">
                <a16:creationId xmlns:a16="http://schemas.microsoft.com/office/drawing/2014/main" id="{2D0CBDCE-54DD-8202-CA4E-96086A52EF45}"/>
              </a:ext>
            </a:extLst>
          </p:cNvPr>
          <p:cNvSpPr>
            <a:spLocks noGrp="1"/>
          </p:cNvSpPr>
          <p:nvPr>
            <p:ph sz="quarter" idx="15"/>
          </p:nvPr>
        </p:nvSpPr>
        <p:spPr>
          <a:xfrm>
            <a:off x="2347627" y="2555417"/>
            <a:ext cx="6379173" cy="1747166"/>
          </a:xfrm>
        </p:spPr>
        <p:txBody>
          <a:bodyPr>
            <a:normAutofit/>
          </a:bodyPr>
          <a:lstStyle/>
          <a:p>
            <a:r>
              <a:rPr lang="en-US" dirty="0"/>
              <a:t>{</a:t>
            </a:r>
          </a:p>
          <a:p>
            <a:endParaRPr lang="en-US" dirty="0"/>
          </a:p>
        </p:txBody>
      </p:sp>
    </p:spTree>
    <p:extLst>
      <p:ext uri="{BB962C8B-B14F-4D97-AF65-F5344CB8AC3E}">
        <p14:creationId xmlns:p14="http://schemas.microsoft.com/office/powerpoint/2010/main" val="3239255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584EC-607A-4EEC-E90F-AC3F1B41FC27}"/>
              </a:ext>
            </a:extLst>
          </p:cNvPr>
          <p:cNvSpPr>
            <a:spLocks noGrp="1"/>
          </p:cNvSpPr>
          <p:nvPr>
            <p:ph type="title"/>
          </p:nvPr>
        </p:nvSpPr>
        <p:spPr/>
        <p:txBody>
          <a:bodyPr/>
          <a:lstStyle/>
          <a:p>
            <a:r>
              <a:rPr lang="en-CA" dirty="0"/>
              <a:t>What does this mean for </a:t>
            </a:r>
            <a:r>
              <a:rPr lang="en-CA" dirty="0">
                <a:highlight>
                  <a:srgbClr val="C0C0C0"/>
                </a:highlight>
              </a:rPr>
              <a:t>[insert name of jurisdiction]?</a:t>
            </a:r>
          </a:p>
        </p:txBody>
      </p:sp>
      <p:sp>
        <p:nvSpPr>
          <p:cNvPr id="3" name="Slide Number Placeholder 2">
            <a:extLst>
              <a:ext uri="{FF2B5EF4-FFF2-40B4-BE49-F238E27FC236}">
                <a16:creationId xmlns:a16="http://schemas.microsoft.com/office/drawing/2014/main" id="{3CD7CB98-C3EE-D1FB-5A22-3AA17AFA15C9}"/>
              </a:ext>
            </a:extLst>
          </p:cNvPr>
          <p:cNvSpPr>
            <a:spLocks noGrp="1"/>
          </p:cNvSpPr>
          <p:nvPr>
            <p:ph type="sldNum" sz="quarter" idx="12"/>
          </p:nvPr>
        </p:nvSpPr>
        <p:spPr/>
        <p:txBody>
          <a:bodyPr/>
          <a:lstStyle/>
          <a:p>
            <a:fld id="{3C82093E-F7CD-0045-8C57-C204C8A5FAA0}" type="slidenum">
              <a:rPr lang="en-US" smtClean="0"/>
              <a:t>21</a:t>
            </a:fld>
            <a:endParaRPr lang="en-US"/>
          </a:p>
        </p:txBody>
      </p:sp>
      <p:sp>
        <p:nvSpPr>
          <p:cNvPr id="4" name="TextBox 3">
            <a:extLst>
              <a:ext uri="{FF2B5EF4-FFF2-40B4-BE49-F238E27FC236}">
                <a16:creationId xmlns:a16="http://schemas.microsoft.com/office/drawing/2014/main" id="{D07EDE87-1E51-3FA6-518A-E1F5D2177ECD}"/>
              </a:ext>
            </a:extLst>
          </p:cNvPr>
          <p:cNvSpPr txBox="1"/>
          <p:nvPr/>
        </p:nvSpPr>
        <p:spPr>
          <a:xfrm>
            <a:off x="523512" y="1738057"/>
            <a:ext cx="9039297" cy="2031325"/>
          </a:xfrm>
          <a:prstGeom prst="rect">
            <a:avLst/>
          </a:prstGeom>
          <a:noFill/>
        </p:spPr>
        <p:txBody>
          <a:bodyPr wrap="square" rtlCol="0">
            <a:spAutoFit/>
          </a:bodyPr>
          <a:lstStyle/>
          <a:p>
            <a:r>
              <a:rPr lang="en-CA" dirty="0">
                <a:highlight>
                  <a:srgbClr val="C0C0C0"/>
                </a:highlight>
                <a:latin typeface="Barlow" panose="00000500000000000000" pitchFamily="2" charset="0"/>
              </a:rPr>
              <a:t>Need a slide or two tailored to the jurisdiction...</a:t>
            </a:r>
          </a:p>
          <a:p>
            <a:endParaRPr lang="en-CA" dirty="0">
              <a:highlight>
                <a:srgbClr val="C0C0C0"/>
              </a:highlight>
              <a:latin typeface="Barlow" panose="00000500000000000000" pitchFamily="2" charset="0"/>
            </a:endParaRPr>
          </a:p>
          <a:p>
            <a:r>
              <a:rPr lang="en-CA" dirty="0">
                <a:highlight>
                  <a:srgbClr val="C0C0C0"/>
                </a:highlight>
                <a:latin typeface="Barlow" panose="00000500000000000000" pitchFamily="2" charset="0"/>
              </a:rPr>
              <a:t>Current Challenges…</a:t>
            </a:r>
          </a:p>
          <a:p>
            <a:endParaRPr lang="en-CA" dirty="0">
              <a:highlight>
                <a:srgbClr val="C0C0C0"/>
              </a:highlight>
              <a:latin typeface="Barlow" panose="00000500000000000000" pitchFamily="2" charset="0"/>
            </a:endParaRPr>
          </a:p>
          <a:p>
            <a:r>
              <a:rPr lang="en-CA" dirty="0">
                <a:highlight>
                  <a:srgbClr val="C0C0C0"/>
                </a:highlight>
                <a:latin typeface="Barlow" panose="00000500000000000000" pitchFamily="2" charset="0"/>
              </a:rPr>
              <a:t>How P3s can help solve problem X,Y,Z…  </a:t>
            </a:r>
          </a:p>
          <a:p>
            <a:endParaRPr lang="en-CA" dirty="0">
              <a:highlight>
                <a:srgbClr val="C0C0C0"/>
              </a:highlight>
              <a:latin typeface="Barlow" panose="00000500000000000000" pitchFamily="2" charset="0"/>
            </a:endParaRPr>
          </a:p>
          <a:p>
            <a:r>
              <a:rPr lang="en-CA" dirty="0">
                <a:highlight>
                  <a:srgbClr val="C0C0C0"/>
                </a:highlight>
                <a:latin typeface="Barlow" panose="00000500000000000000" pitchFamily="2" charset="0"/>
              </a:rPr>
              <a:t>Screen project pipeline for opportunities...</a:t>
            </a:r>
          </a:p>
        </p:txBody>
      </p:sp>
    </p:spTree>
    <p:extLst>
      <p:ext uri="{BB962C8B-B14F-4D97-AF65-F5344CB8AC3E}">
        <p14:creationId xmlns:p14="http://schemas.microsoft.com/office/powerpoint/2010/main" val="3722028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4773F996-58ED-E57D-346A-D696D00FAC3F}"/>
              </a:ext>
            </a:extLst>
          </p:cNvPr>
          <p:cNvSpPr>
            <a:spLocks noGrp="1"/>
          </p:cNvSpPr>
          <p:nvPr>
            <p:ph sz="quarter" idx="15"/>
          </p:nvPr>
        </p:nvSpPr>
        <p:spPr>
          <a:xfrm>
            <a:off x="273346" y="3912980"/>
            <a:ext cx="6379173" cy="1747166"/>
          </a:xfrm>
        </p:spPr>
        <p:txBody>
          <a:bodyPr/>
          <a:lstStyle/>
          <a:p>
            <a:pPr>
              <a:lnSpc>
                <a:spcPts val="1350"/>
              </a:lnSpc>
            </a:pPr>
            <a:r>
              <a:rPr lang="en-CA" sz="1800" b="1" dirty="0">
                <a:solidFill>
                  <a:srgbClr val="FAFAFA"/>
                </a:solidFill>
                <a:effectLst/>
                <a:latin typeface="Barlow" panose="00000500000000000000" pitchFamily="2" charset="0"/>
                <a:ea typeface="Calibri" panose="020F0502020204030204" pitchFamily="34" charset="0"/>
              </a:rPr>
              <a:t>The Canadian Council for Public-Private Partnerships</a:t>
            </a:r>
            <a:endParaRPr lang="en-CA" sz="1800" dirty="0">
              <a:effectLst/>
              <a:latin typeface="Barlow" panose="00000500000000000000" pitchFamily="2" charset="0"/>
              <a:ea typeface="Calibri" panose="020F0502020204030204" pitchFamily="34" charset="0"/>
            </a:endParaRPr>
          </a:p>
          <a:p>
            <a:pPr>
              <a:lnSpc>
                <a:spcPts val="1350"/>
              </a:lnSpc>
            </a:pPr>
            <a:r>
              <a:rPr lang="en-CA" sz="1800" dirty="0">
                <a:solidFill>
                  <a:srgbClr val="FFFFFF"/>
                </a:solidFill>
                <a:effectLst/>
                <a:latin typeface="Barlow" panose="00000500000000000000" pitchFamily="2" charset="0"/>
                <a:ea typeface="Calibri" panose="020F0502020204030204" pitchFamily="34" charset="0"/>
              </a:rPr>
              <a:t>P.O. Box 565, Stn. Adelaide</a:t>
            </a:r>
            <a:endParaRPr lang="en-CA" sz="1800" dirty="0">
              <a:effectLst/>
              <a:latin typeface="Barlow" panose="00000500000000000000" pitchFamily="2" charset="0"/>
              <a:ea typeface="Calibri" panose="020F0502020204030204" pitchFamily="34" charset="0"/>
            </a:endParaRPr>
          </a:p>
          <a:p>
            <a:pPr>
              <a:lnSpc>
                <a:spcPts val="1350"/>
              </a:lnSpc>
            </a:pPr>
            <a:r>
              <a:rPr lang="en-CA" sz="1800" dirty="0">
                <a:solidFill>
                  <a:srgbClr val="FFFFFF"/>
                </a:solidFill>
                <a:effectLst/>
                <a:latin typeface="Barlow" panose="00000500000000000000" pitchFamily="2" charset="0"/>
                <a:ea typeface="Calibri" panose="020F0502020204030204" pitchFamily="34" charset="0"/>
              </a:rPr>
              <a:t>Toronto, Ontario, M5C 2J6, Canada</a:t>
            </a:r>
            <a:endParaRPr lang="en-CA" sz="1800" dirty="0">
              <a:effectLst/>
              <a:latin typeface="Barlow" panose="00000500000000000000" pitchFamily="2" charset="0"/>
              <a:ea typeface="Calibri" panose="020F0502020204030204" pitchFamily="34" charset="0"/>
            </a:endParaRPr>
          </a:p>
          <a:p>
            <a:r>
              <a:rPr lang="en-CA" sz="1800" dirty="0">
                <a:solidFill>
                  <a:srgbClr val="FFFFFF"/>
                </a:solidFill>
                <a:effectLst/>
                <a:latin typeface="Barlow" panose="00000500000000000000" pitchFamily="2" charset="0"/>
                <a:ea typeface="Calibri" panose="020F0502020204030204" pitchFamily="34" charset="0"/>
              </a:rPr>
              <a:t>Tel: +1.416.861.0500</a:t>
            </a:r>
          </a:p>
          <a:p>
            <a:r>
              <a:rPr lang="en-CA" sz="1800" dirty="0">
                <a:solidFill>
                  <a:srgbClr val="FFFFFF"/>
                </a:solidFill>
                <a:latin typeface="Barlow" panose="00000500000000000000" pitchFamily="2" charset="0"/>
                <a:ea typeface="Calibri" panose="020F0502020204030204" pitchFamily="34" charset="0"/>
              </a:rPr>
              <a:t>Website: pppcouncil.ca</a:t>
            </a:r>
            <a:endParaRPr lang="en-US" dirty="0">
              <a:latin typeface="Barlow" panose="00000500000000000000" pitchFamily="2" charset="0"/>
            </a:endParaRPr>
          </a:p>
        </p:txBody>
      </p:sp>
      <p:sp>
        <p:nvSpPr>
          <p:cNvPr id="2" name="TextBox 1">
            <a:extLst>
              <a:ext uri="{FF2B5EF4-FFF2-40B4-BE49-F238E27FC236}">
                <a16:creationId xmlns:a16="http://schemas.microsoft.com/office/drawing/2014/main" id="{61FB3BA2-0C1E-08CF-4E06-64F81CCDBB41}"/>
              </a:ext>
            </a:extLst>
          </p:cNvPr>
          <p:cNvSpPr txBox="1"/>
          <p:nvPr/>
        </p:nvSpPr>
        <p:spPr>
          <a:xfrm>
            <a:off x="572373" y="1891621"/>
            <a:ext cx="5988971" cy="369332"/>
          </a:xfrm>
          <a:prstGeom prst="rect">
            <a:avLst/>
          </a:prstGeom>
          <a:noFill/>
        </p:spPr>
        <p:txBody>
          <a:bodyPr wrap="square" rtlCol="0">
            <a:spAutoFit/>
          </a:bodyPr>
          <a:lstStyle/>
          <a:p>
            <a:r>
              <a:rPr lang="en-CA" dirty="0">
                <a:highlight>
                  <a:srgbClr val="C0C0C0"/>
                </a:highlight>
                <a:latin typeface="Barlow" panose="00000500000000000000" pitchFamily="2" charset="0"/>
              </a:rPr>
              <a:t>NAME, TITLE, CONTACT</a:t>
            </a:r>
          </a:p>
        </p:txBody>
      </p:sp>
    </p:spTree>
    <p:extLst>
      <p:ext uri="{BB962C8B-B14F-4D97-AF65-F5344CB8AC3E}">
        <p14:creationId xmlns:p14="http://schemas.microsoft.com/office/powerpoint/2010/main" val="3525235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C8EE7B03-DBBD-08CB-778E-972F3DB4EE77}"/>
              </a:ext>
            </a:extLst>
          </p:cNvPr>
          <p:cNvSpPr>
            <a:spLocks noGrp="1"/>
          </p:cNvSpPr>
          <p:nvPr>
            <p:ph type="body" sz="quarter" idx="11"/>
          </p:nvPr>
        </p:nvSpPr>
        <p:spPr>
          <a:xfrm>
            <a:off x="291271" y="282491"/>
            <a:ext cx="1136650" cy="5203825"/>
          </a:xfrm>
        </p:spPr>
        <p:txBody>
          <a:bodyPr/>
          <a:lstStyle/>
          <a:p>
            <a:endParaRPr lang="en-US"/>
          </a:p>
        </p:txBody>
      </p:sp>
      <p:sp>
        <p:nvSpPr>
          <p:cNvPr id="28" name="Text Placeholder 2">
            <a:extLst>
              <a:ext uri="{FF2B5EF4-FFF2-40B4-BE49-F238E27FC236}">
                <a16:creationId xmlns:a16="http://schemas.microsoft.com/office/drawing/2014/main" id="{32660975-5867-1614-E11B-1A4FB91917D8}"/>
              </a:ext>
            </a:extLst>
          </p:cNvPr>
          <p:cNvSpPr>
            <a:spLocks noGrp="1"/>
          </p:cNvSpPr>
          <p:nvPr>
            <p:ph type="body" sz="quarter" idx="10"/>
          </p:nvPr>
        </p:nvSpPr>
        <p:spPr>
          <a:xfrm>
            <a:off x="2007210" y="1649392"/>
            <a:ext cx="7025108" cy="2070817"/>
          </a:xfrm>
        </p:spPr>
        <p:txBody>
          <a:bodyPr/>
          <a:lstStyle/>
          <a:p>
            <a:r>
              <a:rPr lang="en-US" b="1" dirty="0"/>
              <a:t>Context</a:t>
            </a:r>
            <a:endParaRPr lang="en-US" dirty="0"/>
          </a:p>
          <a:p>
            <a:endParaRPr lang="en-US" sz="4800" dirty="0"/>
          </a:p>
          <a:p>
            <a:r>
              <a:rPr lang="en-US" sz="4800" dirty="0"/>
              <a:t>The P3 Opportunity</a:t>
            </a:r>
          </a:p>
        </p:txBody>
      </p:sp>
    </p:spTree>
    <p:extLst>
      <p:ext uri="{BB962C8B-B14F-4D97-AF65-F5344CB8AC3E}">
        <p14:creationId xmlns:p14="http://schemas.microsoft.com/office/powerpoint/2010/main" val="342469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7C7C8D60-65F3-E610-3678-C2014C558EEE}"/>
              </a:ext>
            </a:extLst>
          </p:cNvPr>
          <p:cNvSpPr>
            <a:spLocks noGrp="1"/>
          </p:cNvSpPr>
          <p:nvPr>
            <p:ph type="title"/>
          </p:nvPr>
        </p:nvSpPr>
        <p:spPr>
          <a:xfrm>
            <a:off x="450980" y="1508238"/>
            <a:ext cx="4574730" cy="741401"/>
          </a:xfrm>
        </p:spPr>
        <p:txBody>
          <a:bodyPr>
            <a:normAutofit/>
          </a:bodyPr>
          <a:lstStyle/>
          <a:p>
            <a:r>
              <a:rPr lang="en-US" sz="1800" b="1" dirty="0">
                <a:solidFill>
                  <a:schemeClr val="accent2"/>
                </a:solidFill>
              </a:rPr>
              <a:t>Shifting Landscape of Canadian Infrastructure Funding</a:t>
            </a:r>
            <a:endParaRPr lang="en-US" sz="1800" dirty="0">
              <a:solidFill>
                <a:schemeClr val="accent2"/>
              </a:solidFill>
            </a:endParaRPr>
          </a:p>
        </p:txBody>
      </p:sp>
      <p:sp>
        <p:nvSpPr>
          <p:cNvPr id="23" name="Content Placeholder 2">
            <a:extLst>
              <a:ext uri="{FF2B5EF4-FFF2-40B4-BE49-F238E27FC236}">
                <a16:creationId xmlns:a16="http://schemas.microsoft.com/office/drawing/2014/main" id="{01CCA75F-6896-1AE5-7B31-E9E246912BB3}"/>
              </a:ext>
            </a:extLst>
          </p:cNvPr>
          <p:cNvSpPr>
            <a:spLocks noGrp="1"/>
          </p:cNvSpPr>
          <p:nvPr>
            <p:ph idx="1"/>
          </p:nvPr>
        </p:nvSpPr>
        <p:spPr>
          <a:xfrm>
            <a:off x="5835408" y="1924777"/>
            <a:ext cx="6010314" cy="5562408"/>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6559D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Barlow" panose="00000500000000000000" pitchFamily="2" charset="0"/>
              </a:rPr>
              <a:t>Public-Private Partnerships (P3s): A Tried and Tested Solution </a:t>
            </a:r>
            <a:endParaRPr kumimoji="0" lang="en-US" sz="1800" b="0" i="0" u="none" strike="noStrike" kern="1200" cap="none" spc="0" normalizeH="0" baseline="0" noProof="0" dirty="0">
              <a:ln>
                <a:noFill/>
              </a:ln>
              <a:effectLst/>
              <a:uLnTx/>
              <a:uFillTx/>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231E20"/>
                </a:solidFill>
                <a:effectLst/>
                <a:uLnTx/>
                <a:uFillTx/>
                <a:latin typeface="Barlow" panose="00000500000000000000" pitchFamily="2" charset="0"/>
              </a:rPr>
              <a:t>Concrete and Actionable Solutions: </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Includes delivery models such as fixed-price, lump sum, Progressive models, alternative financing, concessions, and pension fund investments.</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231E20"/>
                </a:solidFill>
                <a:effectLst/>
                <a:uLnTx/>
                <a:uFillTx/>
                <a:latin typeface="Barlow" panose="00000500000000000000" pitchFamily="2" charset="0"/>
              </a:rPr>
              <a:t>Relevance for Large Projects: </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Essential for capital-intensive projects in the current economic climate.</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231E20"/>
                </a:solidFill>
                <a:effectLst/>
                <a:uLnTx/>
                <a:uFillTx/>
                <a:latin typeface="Barlow" panose="00000500000000000000" pitchFamily="2" charset="0"/>
              </a:rPr>
              <a:t>Harness the discipline and expertise of private: </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this is Canada’s moment to redefine how it funds and procures major infrastructure projects, ensuring our assets meet immediate needs and offer sustained, long-term value to our communities.</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1E20"/>
              </a:solidFill>
              <a:effectLst/>
              <a:uLnTx/>
              <a:uFillTx/>
              <a:latin typeface="Calibri" panose="020F0502020204030204"/>
              <a:ea typeface="+mn-ea"/>
              <a:cs typeface="+mn-cs"/>
            </a:endParaRPr>
          </a:p>
          <a:p>
            <a:endParaRPr lang="en-US" dirty="0"/>
          </a:p>
        </p:txBody>
      </p:sp>
      <p:sp>
        <p:nvSpPr>
          <p:cNvPr id="24" name="Text Placeholder 3">
            <a:extLst>
              <a:ext uri="{FF2B5EF4-FFF2-40B4-BE49-F238E27FC236}">
                <a16:creationId xmlns:a16="http://schemas.microsoft.com/office/drawing/2014/main" id="{64250ECB-5151-6D9C-53E1-EC01A57D5E6F}"/>
              </a:ext>
            </a:extLst>
          </p:cNvPr>
          <p:cNvSpPr>
            <a:spLocks noGrp="1"/>
          </p:cNvSpPr>
          <p:nvPr>
            <p:ph type="body" sz="half" idx="2"/>
          </p:nvPr>
        </p:nvSpPr>
        <p:spPr>
          <a:xfrm>
            <a:off x="346277" y="2308685"/>
            <a:ext cx="4425748" cy="3811588"/>
          </a:xfrm>
        </p:spPr>
        <p:txBody>
          <a:bodyPr/>
          <a:lstStyle/>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231E20"/>
                </a:solidFill>
                <a:effectLst/>
                <a:uLnTx/>
                <a:uFillTx/>
                <a:latin typeface="Barlow" panose="00000500000000000000" pitchFamily="2" charset="0"/>
              </a:rPr>
              <a:t>Provinces and municipalities can no longer depend on traditional government grants and contributions:</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 With rising deficits and ballooning government deficits reliance on federal programs like the </a:t>
            </a:r>
            <a:r>
              <a:rPr kumimoji="0" lang="en-US" sz="1800" b="0" i="1" u="none" strike="noStrike" kern="1200" cap="none" spc="0" normalizeH="0" baseline="0" noProof="0" dirty="0">
                <a:ln>
                  <a:noFill/>
                </a:ln>
                <a:solidFill>
                  <a:srgbClr val="231E20"/>
                </a:solidFill>
                <a:effectLst/>
                <a:uLnTx/>
                <a:uFillTx/>
                <a:latin typeface="Barlow" panose="00000500000000000000" pitchFamily="2" charset="0"/>
              </a:rPr>
              <a:t>Investing in Canada Infrastructure Program </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is diminishing.</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31E20"/>
              </a:solidFill>
              <a:effectLst/>
              <a:uLnTx/>
              <a:uFillTx/>
              <a:latin typeface="Barlow" panose="00000500000000000000" pitchFamily="2" charset="0"/>
            </a:endParaRP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231E20"/>
                </a:solidFill>
                <a:effectLst/>
                <a:uLnTx/>
                <a:uFillTx/>
                <a:latin typeface="Barlow" panose="00000500000000000000" pitchFamily="2" charset="0"/>
              </a:rPr>
              <a:t>Need for Alternative Solutions:</a:t>
            </a: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 Alternative delivery models must be explored to address infrastructure needs and deliver value for taxpayers.</a:t>
            </a:r>
          </a:p>
          <a:p>
            <a:endParaRPr lang="en-US" dirty="0"/>
          </a:p>
        </p:txBody>
      </p:sp>
      <p:sp>
        <p:nvSpPr>
          <p:cNvPr id="25" name="Slide Number Placeholder 4">
            <a:extLst>
              <a:ext uri="{FF2B5EF4-FFF2-40B4-BE49-F238E27FC236}">
                <a16:creationId xmlns:a16="http://schemas.microsoft.com/office/drawing/2014/main" id="{81CD6372-934F-682B-0DBC-DC3656A4B2EF}"/>
              </a:ext>
            </a:extLst>
          </p:cNvPr>
          <p:cNvSpPr>
            <a:spLocks noGrp="1"/>
          </p:cNvSpPr>
          <p:nvPr>
            <p:ph type="sldNum" sz="quarter" idx="12"/>
          </p:nvPr>
        </p:nvSpPr>
        <p:spPr>
          <a:xfrm>
            <a:off x="346277" y="6343067"/>
            <a:ext cx="841512" cy="228601"/>
          </a:xfrm>
        </p:spPr>
        <p:txBody>
          <a:bodyPr/>
          <a:lstStyle/>
          <a:p>
            <a:pPr>
              <a:spcAft>
                <a:spcPts val="600"/>
              </a:spcAft>
            </a:pPr>
            <a:fld id="{3C82093E-F7CD-0045-8C57-C204C8A5FAA0}" type="slidenum">
              <a:rPr lang="en-US" smtClean="0"/>
              <a:pPr>
                <a:spcAft>
                  <a:spcPts val="600"/>
                </a:spcAft>
              </a:pPr>
              <a:t>4</a:t>
            </a:fld>
            <a:endParaRPr lang="en-US"/>
          </a:p>
        </p:txBody>
      </p:sp>
      <p:sp>
        <p:nvSpPr>
          <p:cNvPr id="2" name="Arrow: Chevron 1">
            <a:extLst>
              <a:ext uri="{FF2B5EF4-FFF2-40B4-BE49-F238E27FC236}">
                <a16:creationId xmlns:a16="http://schemas.microsoft.com/office/drawing/2014/main" id="{4D8BAD82-BFB4-9106-C06D-64AFC82B1FE2}"/>
              </a:ext>
            </a:extLst>
          </p:cNvPr>
          <p:cNvSpPr/>
          <p:nvPr/>
        </p:nvSpPr>
        <p:spPr>
          <a:xfrm>
            <a:off x="4876728" y="2743200"/>
            <a:ext cx="802718" cy="228251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4" name="TextBox 3">
            <a:extLst>
              <a:ext uri="{FF2B5EF4-FFF2-40B4-BE49-F238E27FC236}">
                <a16:creationId xmlns:a16="http://schemas.microsoft.com/office/drawing/2014/main" id="{DE8ED8D1-0909-2D22-2E08-AF4668E44DE5}"/>
              </a:ext>
            </a:extLst>
          </p:cNvPr>
          <p:cNvSpPr txBox="1"/>
          <p:nvPr/>
        </p:nvSpPr>
        <p:spPr>
          <a:xfrm>
            <a:off x="346276" y="553061"/>
            <a:ext cx="10612563" cy="646331"/>
          </a:xfrm>
          <a:prstGeom prst="rect">
            <a:avLst/>
          </a:prstGeom>
          <a:noFill/>
        </p:spPr>
        <p:txBody>
          <a:bodyPr wrap="square">
            <a:spAutoFit/>
          </a:bodyPr>
          <a:lstStyle/>
          <a:p>
            <a:r>
              <a:rPr lang="en-US" sz="3600" dirty="0">
                <a:latin typeface="Barlow Medium" pitchFamily="2" charset="77"/>
                <a:ea typeface="+mj-ea"/>
                <a:cs typeface="+mj-cs"/>
              </a:rPr>
              <a:t>The P3 Opportunity: A Renewed Path Forward</a:t>
            </a:r>
          </a:p>
        </p:txBody>
      </p:sp>
    </p:spTree>
    <p:extLst>
      <p:ext uri="{BB962C8B-B14F-4D97-AF65-F5344CB8AC3E}">
        <p14:creationId xmlns:p14="http://schemas.microsoft.com/office/powerpoint/2010/main" val="355191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4EEC2-0F59-BA6E-1049-35B15AACEF47}"/>
              </a:ext>
            </a:extLst>
          </p:cNvPr>
          <p:cNvSpPr>
            <a:spLocks noGrp="1"/>
          </p:cNvSpPr>
          <p:nvPr>
            <p:ph type="title"/>
          </p:nvPr>
        </p:nvSpPr>
        <p:spPr/>
        <p:txBody>
          <a:bodyPr/>
          <a:lstStyle/>
          <a:p>
            <a:r>
              <a:rPr lang="en-CA" dirty="0"/>
              <a:t>Why P3s</a:t>
            </a:r>
          </a:p>
        </p:txBody>
      </p:sp>
      <p:sp>
        <p:nvSpPr>
          <p:cNvPr id="3" name="Slide Number Placeholder 2">
            <a:extLst>
              <a:ext uri="{FF2B5EF4-FFF2-40B4-BE49-F238E27FC236}">
                <a16:creationId xmlns:a16="http://schemas.microsoft.com/office/drawing/2014/main" id="{B932C70B-0C02-D872-D5B7-5B1B7DBF38FA}"/>
              </a:ext>
            </a:extLst>
          </p:cNvPr>
          <p:cNvSpPr>
            <a:spLocks noGrp="1"/>
          </p:cNvSpPr>
          <p:nvPr>
            <p:ph type="sldNum" sz="quarter" idx="12"/>
          </p:nvPr>
        </p:nvSpPr>
        <p:spPr/>
        <p:txBody>
          <a:bodyPr/>
          <a:lstStyle/>
          <a:p>
            <a:fld id="{3C82093E-F7CD-0045-8C57-C204C8A5FAA0}" type="slidenum">
              <a:rPr lang="en-US" smtClean="0"/>
              <a:t>5</a:t>
            </a:fld>
            <a:endParaRPr lang="en-US"/>
          </a:p>
        </p:txBody>
      </p:sp>
      <p:sp>
        <p:nvSpPr>
          <p:cNvPr id="9" name="Rectangle 6">
            <a:extLst>
              <a:ext uri="{FF2B5EF4-FFF2-40B4-BE49-F238E27FC236}">
                <a16:creationId xmlns:a16="http://schemas.microsoft.com/office/drawing/2014/main" id="{437BE76F-34B8-7D39-93EE-BABEB508EC11}"/>
              </a:ext>
            </a:extLst>
          </p:cNvPr>
          <p:cNvSpPr>
            <a:spLocks noChangeArrowheads="1"/>
          </p:cNvSpPr>
          <p:nvPr/>
        </p:nvSpPr>
        <p:spPr bwMode="auto">
          <a:xfrm>
            <a:off x="447691" y="800857"/>
            <a:ext cx="1129661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solidFill>
                  <a:srgbClr val="6559D9"/>
                </a:solidFill>
                <a:latin typeface="Barlow" panose="00000500000000000000" pitchFamily="2" charset="0"/>
              </a:rPr>
              <a:t>Historical Context: The Rise of P3s</a:t>
            </a:r>
          </a:p>
          <a:p>
            <a:pPr marL="285750" indent="-285750">
              <a:buClr>
                <a:schemeClr val="accent1"/>
              </a:buClr>
              <a:buFont typeface="Arial" panose="020B0604020202020204" pitchFamily="34" charset="0"/>
              <a:buChar char="•"/>
            </a:pPr>
            <a:r>
              <a:rPr lang="en-US" dirty="0">
                <a:latin typeface="Barlow" panose="00000500000000000000" pitchFamily="2" charset="0"/>
              </a:rPr>
              <a:t>During the 1990s, governments grappling with significant debt and substantial infrastructure challenges like cost overruns and project delays.</a:t>
            </a:r>
          </a:p>
          <a:p>
            <a:pPr marL="285750" indent="-285750">
              <a:buClr>
                <a:schemeClr val="accent1"/>
              </a:buClr>
              <a:buFont typeface="Arial" panose="020B0604020202020204" pitchFamily="34" charset="0"/>
              <a:buChar char="•"/>
            </a:pPr>
            <a:r>
              <a:rPr lang="en-US" dirty="0">
                <a:latin typeface="Barlow" panose="00000500000000000000" pitchFamily="2" charset="0"/>
              </a:rPr>
              <a:t>The use of performance-based contracts, which focus on what an asset </a:t>
            </a:r>
            <a:r>
              <a:rPr lang="en-US" i="1" u="sng" dirty="0">
                <a:latin typeface="Barlow" panose="00000500000000000000" pitchFamily="2" charset="0"/>
              </a:rPr>
              <a:t>needs to deliver </a:t>
            </a:r>
            <a:r>
              <a:rPr lang="en-US" dirty="0">
                <a:latin typeface="Barlow" panose="00000500000000000000" pitchFamily="2" charset="0"/>
              </a:rPr>
              <a:t>rather than on </a:t>
            </a:r>
            <a:r>
              <a:rPr lang="en-US" i="1" u="sng" dirty="0">
                <a:latin typeface="Barlow" panose="00000500000000000000" pitchFamily="2" charset="0"/>
              </a:rPr>
              <a:t>how to build it</a:t>
            </a:r>
            <a:r>
              <a:rPr lang="en-US" dirty="0">
                <a:latin typeface="Barlow" panose="00000500000000000000" pitchFamily="2" charset="0"/>
              </a:rPr>
              <a:t>, and the inclusion of</a:t>
            </a:r>
            <a:r>
              <a:rPr lang="en-US" dirty="0">
                <a:solidFill>
                  <a:schemeClr val="accent2"/>
                </a:solidFill>
                <a:latin typeface="Barlow" panose="00000500000000000000" pitchFamily="2" charset="0"/>
              </a:rPr>
              <a:t> </a:t>
            </a:r>
            <a:r>
              <a:rPr lang="en-US" b="1" dirty="0">
                <a:latin typeface="Barlow" panose="00000500000000000000" pitchFamily="2" charset="0"/>
              </a:rPr>
              <a:t>private capital </a:t>
            </a:r>
            <a:r>
              <a:rPr lang="en-US" dirty="0">
                <a:latin typeface="Barlow" panose="00000500000000000000" pitchFamily="2" charset="0"/>
              </a:rPr>
              <a:t>spurred management discipline and project innovation and helped attract a wider range of private sector expertise. </a:t>
            </a:r>
          </a:p>
          <a:p>
            <a:endParaRPr lang="en-US" dirty="0">
              <a:latin typeface="Barlow" panose="00000500000000000000" pitchFamily="2" charset="0"/>
            </a:endParaRPr>
          </a:p>
          <a:p>
            <a:r>
              <a:rPr lang="en-US" b="1" dirty="0">
                <a:solidFill>
                  <a:srgbClr val="6559D9"/>
                </a:solidFill>
                <a:latin typeface="Barlow" panose="00000500000000000000" pitchFamily="2" charset="0"/>
              </a:rPr>
              <a:t>Key Benefits of P3s</a:t>
            </a:r>
            <a:endParaRPr lang="en-US" dirty="0">
              <a:latin typeface="Barlow" panose="00000500000000000000" pitchFamily="2" charset="0"/>
            </a:endParaRPr>
          </a:p>
          <a:p>
            <a:pPr marL="285750" indent="-285750">
              <a:buClr>
                <a:schemeClr val="accent1"/>
              </a:buClr>
              <a:buFont typeface="Arial" panose="020B0604020202020204" pitchFamily="34" charset="0"/>
              <a:buChar char="•"/>
            </a:pPr>
            <a:r>
              <a:rPr lang="en-US" dirty="0">
                <a:latin typeface="Barlow" panose="00000500000000000000" pitchFamily="2" charset="0"/>
              </a:rPr>
              <a:t>Successful Canadian P3s rely on strong partnerships, appropriate risk allocation, and shared benefits.</a:t>
            </a:r>
          </a:p>
          <a:p>
            <a:pPr marL="285750" indent="-285750">
              <a:buClr>
                <a:schemeClr val="accent1"/>
              </a:buClr>
              <a:buFont typeface="Arial" panose="020B0604020202020204" pitchFamily="34" charset="0"/>
              <a:buChar char="•"/>
            </a:pPr>
            <a:r>
              <a:rPr lang="en-US" dirty="0">
                <a:latin typeface="Barlow" panose="00000500000000000000" pitchFamily="2" charset="0"/>
              </a:rPr>
              <a:t>P3s present a </a:t>
            </a:r>
            <a:r>
              <a:rPr lang="en-US" i="1" dirty="0">
                <a:latin typeface="Barlow" panose="00000500000000000000" pitchFamily="2" charset="0"/>
              </a:rPr>
              <a:t>tried and tested </a:t>
            </a:r>
            <a:r>
              <a:rPr lang="en-US" dirty="0">
                <a:latin typeface="Barlow" panose="00000500000000000000" pitchFamily="2" charset="0"/>
              </a:rPr>
              <a:t>solution to safeguard taxpayers' dollars and ensure value for money (</a:t>
            </a:r>
            <a:r>
              <a:rPr lang="en-US" dirty="0" err="1">
                <a:latin typeface="Barlow" panose="00000500000000000000" pitchFamily="2" charset="0"/>
              </a:rPr>
              <a:t>VfM</a:t>
            </a:r>
            <a:r>
              <a:rPr lang="en-US" dirty="0">
                <a:latin typeface="Barlow" panose="00000500000000000000" pitchFamily="2" charset="0"/>
              </a:rPr>
              <a:t>) throughout the </a:t>
            </a:r>
            <a:r>
              <a:rPr lang="en-US" b="1" dirty="0">
                <a:latin typeface="Barlow" panose="00000500000000000000" pitchFamily="2" charset="0"/>
              </a:rPr>
              <a:t>entire life cycle of an asset</a:t>
            </a:r>
            <a:r>
              <a:rPr lang="en-US" dirty="0">
                <a:latin typeface="Barlow" panose="00000500000000000000" pitchFamily="2" charset="0"/>
              </a:rPr>
              <a:t>.</a:t>
            </a:r>
          </a:p>
          <a:p>
            <a:pPr marL="285750" indent="-285750">
              <a:buClr>
                <a:schemeClr val="accent1"/>
              </a:buClr>
              <a:buFont typeface="Arial" panose="020B0604020202020204" pitchFamily="34" charset="0"/>
              <a:buChar char="•"/>
            </a:pPr>
            <a:r>
              <a:rPr lang="en-US" dirty="0">
                <a:latin typeface="Barlow" panose="00000500000000000000" pitchFamily="2" charset="0"/>
              </a:rPr>
              <a:t>Help ensure jurisdictions are capturing maintenance, life cycle renewal, and operations costs from the onset.</a:t>
            </a:r>
          </a:p>
          <a:p>
            <a:pPr marL="285750" indent="-285750">
              <a:buClr>
                <a:schemeClr val="accent1"/>
              </a:buClr>
              <a:buFont typeface="Arial" panose="020B0604020202020204" pitchFamily="34" charset="0"/>
              <a:buChar char="•"/>
            </a:pP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DBFOM and DBFM models as viable and preferred options for P3s in Canada when used in the </a:t>
            </a:r>
            <a:r>
              <a:rPr kumimoji="0" lang="en-US" sz="1800" b="0" i="1" u="sng" strike="noStrike" kern="1200" cap="none" spc="0" normalizeH="0" baseline="0" noProof="0" dirty="0">
                <a:ln>
                  <a:noFill/>
                </a:ln>
                <a:solidFill>
                  <a:srgbClr val="231E20"/>
                </a:solidFill>
                <a:effectLst/>
                <a:uLnTx/>
                <a:uFillTx/>
                <a:latin typeface="Barlow" panose="00000500000000000000" pitchFamily="2" charset="0"/>
              </a:rPr>
              <a:t>right context  </a:t>
            </a:r>
            <a:r>
              <a:rPr lang="en-US" dirty="0">
                <a:solidFill>
                  <a:srgbClr val="231E20"/>
                </a:solidFill>
                <a:latin typeface="Barlow" panose="00000500000000000000" pitchFamily="2" charset="0"/>
              </a:rPr>
              <a:t>to ensure maximum value for taxpayer</a:t>
            </a:r>
          </a:p>
          <a:p>
            <a:pPr marL="285750" indent="-285750">
              <a:buClr>
                <a:schemeClr val="accent1"/>
              </a:buClr>
              <a:buFont typeface="Arial" panose="020B0604020202020204" pitchFamily="34" charset="0"/>
              <a:buChar char="•"/>
            </a:pPr>
            <a:endParaRPr lang="en-US" dirty="0">
              <a:solidFill>
                <a:srgbClr val="231E20"/>
              </a:solidFill>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559D9"/>
                </a:solidFill>
                <a:effectLst/>
                <a:uLnTx/>
                <a:uFillTx/>
                <a:latin typeface="Barlow" panose="00000500000000000000" pitchFamily="2" charset="0"/>
              </a:rPr>
              <a:t>All Canadian P3 projects share these four key attributes: </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Allocate the appropriate risk transfer to the party best suited to manage it,</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Consider the whole life cycle of the asset,</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Drive innovation and efficiencies, and</a:t>
            </a:r>
          </a:p>
          <a:p>
            <a:pPr marL="285750" marR="0" lvl="0" indent="-285750" algn="l" defTabSz="914400" rtl="0" eaLnBrk="1" fontAlgn="auto" latinLnBrk="0" hangingPunct="1">
              <a:lnSpc>
                <a:spcPct val="100000"/>
              </a:lnSpc>
              <a:spcBef>
                <a:spcPts val="0"/>
              </a:spcBef>
              <a:spcAft>
                <a:spcPts val="0"/>
              </a:spcAft>
              <a:buClr>
                <a:srgbClr val="F9BB0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31E20"/>
                </a:solidFill>
                <a:effectLst/>
                <a:uLnTx/>
                <a:uFillTx/>
                <a:latin typeface="Barlow" panose="00000500000000000000" pitchFamily="2" charset="0"/>
              </a:rPr>
              <a:t>Leverage private capital and expertise.</a:t>
            </a:r>
          </a:p>
          <a:p>
            <a:pPr marL="285750" indent="-285750">
              <a:buClr>
                <a:schemeClr val="accent1"/>
              </a:buClr>
              <a:buFont typeface="Arial" panose="020B0604020202020204" pitchFamily="34" charset="0"/>
              <a:buChar char="•"/>
            </a:pPr>
            <a:endParaRPr lang="en-US" dirty="0"/>
          </a:p>
        </p:txBody>
      </p:sp>
    </p:spTree>
    <p:extLst>
      <p:ext uri="{BB962C8B-B14F-4D97-AF65-F5344CB8AC3E}">
        <p14:creationId xmlns:p14="http://schemas.microsoft.com/office/powerpoint/2010/main" val="100900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1">
            <a:extLst>
              <a:ext uri="{FF2B5EF4-FFF2-40B4-BE49-F238E27FC236}">
                <a16:creationId xmlns:a16="http://schemas.microsoft.com/office/drawing/2014/main" id="{C8EE7B03-DBBD-08CB-778E-972F3DB4EE77}"/>
              </a:ext>
            </a:extLst>
          </p:cNvPr>
          <p:cNvSpPr>
            <a:spLocks noGrp="1"/>
          </p:cNvSpPr>
          <p:nvPr>
            <p:ph type="body" sz="quarter" idx="11"/>
          </p:nvPr>
        </p:nvSpPr>
        <p:spPr>
          <a:xfrm>
            <a:off x="291271" y="282491"/>
            <a:ext cx="1136650" cy="5203825"/>
          </a:xfrm>
        </p:spPr>
        <p:txBody>
          <a:bodyPr/>
          <a:lstStyle/>
          <a:p>
            <a:r>
              <a:rPr lang="en-US" dirty="0"/>
              <a:t>02</a:t>
            </a:r>
          </a:p>
        </p:txBody>
      </p:sp>
      <p:sp>
        <p:nvSpPr>
          <p:cNvPr id="28" name="Text Placeholder 2">
            <a:extLst>
              <a:ext uri="{FF2B5EF4-FFF2-40B4-BE49-F238E27FC236}">
                <a16:creationId xmlns:a16="http://schemas.microsoft.com/office/drawing/2014/main" id="{32660975-5867-1614-E11B-1A4FB91917D8}"/>
              </a:ext>
            </a:extLst>
          </p:cNvPr>
          <p:cNvSpPr>
            <a:spLocks noGrp="1"/>
          </p:cNvSpPr>
          <p:nvPr>
            <p:ph type="body" sz="quarter" idx="10"/>
          </p:nvPr>
        </p:nvSpPr>
        <p:spPr>
          <a:xfrm>
            <a:off x="2188693" y="1614491"/>
            <a:ext cx="6724961" cy="2070817"/>
          </a:xfrm>
        </p:spPr>
        <p:txBody>
          <a:bodyPr/>
          <a:lstStyle/>
          <a:p>
            <a:r>
              <a:rPr lang="en-US" b="1" dirty="0"/>
              <a:t>Key Market Challenges</a:t>
            </a:r>
          </a:p>
          <a:p>
            <a:endParaRPr lang="en-US" sz="4800" dirty="0"/>
          </a:p>
          <a:p>
            <a:r>
              <a:rPr lang="en-US" sz="4800" dirty="0"/>
              <a:t>Modernizing P3s to Meet Community Needs</a:t>
            </a:r>
          </a:p>
        </p:txBody>
      </p:sp>
    </p:spTree>
    <p:extLst>
      <p:ext uri="{BB962C8B-B14F-4D97-AF65-F5344CB8AC3E}">
        <p14:creationId xmlns:p14="http://schemas.microsoft.com/office/powerpoint/2010/main" val="340261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861F-C32E-2148-B245-5BB1CF277F89}"/>
              </a:ext>
            </a:extLst>
          </p:cNvPr>
          <p:cNvSpPr>
            <a:spLocks noGrp="1"/>
          </p:cNvSpPr>
          <p:nvPr>
            <p:ph type="title"/>
          </p:nvPr>
        </p:nvSpPr>
        <p:spPr>
          <a:xfrm>
            <a:off x="346277" y="464283"/>
            <a:ext cx="11510652" cy="1138432"/>
          </a:xfrm>
        </p:spPr>
        <p:txBody>
          <a:bodyPr anchor="ctr">
            <a:normAutofit fontScale="90000"/>
          </a:bodyPr>
          <a:lstStyle/>
          <a:p>
            <a:pPr marR="0" lvl="0" fontAlgn="base">
              <a:spcBef>
                <a:spcPct val="0"/>
              </a:spcBef>
              <a:spcAft>
                <a:spcPct val="0"/>
              </a:spcAft>
              <a:buClr>
                <a:schemeClr val="accent1"/>
              </a:buClr>
              <a:buSzTx/>
              <a:tabLst/>
            </a:pPr>
            <a:r>
              <a:rPr lang="en-US" altLang="en-US" dirty="0"/>
              <a:t>How do we deliver resilient and affordable infrastructure in the face of climate change, a booming population, and decreasing government revenues?</a:t>
            </a:r>
          </a:p>
        </p:txBody>
      </p:sp>
      <p:sp>
        <p:nvSpPr>
          <p:cNvPr id="5" name="Slide Number Placeholder 4">
            <a:extLst>
              <a:ext uri="{FF2B5EF4-FFF2-40B4-BE49-F238E27FC236}">
                <a16:creationId xmlns:a16="http://schemas.microsoft.com/office/drawing/2014/main" id="{9517DB91-137E-B51D-F8E3-BD192489DB0D}"/>
              </a:ext>
            </a:extLst>
          </p:cNvPr>
          <p:cNvSpPr>
            <a:spLocks noGrp="1"/>
          </p:cNvSpPr>
          <p:nvPr>
            <p:ph type="sldNum" sz="quarter" idx="12"/>
          </p:nvPr>
        </p:nvSpPr>
        <p:spPr>
          <a:xfrm>
            <a:off x="346277" y="6343067"/>
            <a:ext cx="841512" cy="228601"/>
          </a:xfrm>
        </p:spPr>
        <p:txBody>
          <a:bodyPr anchor="ctr">
            <a:normAutofit/>
          </a:bodyPr>
          <a:lstStyle/>
          <a:p>
            <a:pPr>
              <a:spcAft>
                <a:spcPts val="600"/>
              </a:spcAft>
            </a:pPr>
            <a:fld id="{3C82093E-F7CD-0045-8C57-C204C8A5FAA0}" type="slidenum">
              <a:rPr lang="en-US" smtClean="0"/>
              <a:pPr>
                <a:spcAft>
                  <a:spcPts val="600"/>
                </a:spcAft>
              </a:pPr>
              <a:t>7</a:t>
            </a:fld>
            <a:endParaRPr lang="en-US"/>
          </a:p>
        </p:txBody>
      </p:sp>
      <p:sp>
        <p:nvSpPr>
          <p:cNvPr id="4" name="Text Placeholder 3">
            <a:extLst>
              <a:ext uri="{FF2B5EF4-FFF2-40B4-BE49-F238E27FC236}">
                <a16:creationId xmlns:a16="http://schemas.microsoft.com/office/drawing/2014/main" id="{7EB9C1B0-CBF3-ED3B-0BA1-3CE8498B5DAB}"/>
              </a:ext>
            </a:extLst>
          </p:cNvPr>
          <p:cNvSpPr>
            <a:spLocks noGrp="1"/>
          </p:cNvSpPr>
          <p:nvPr>
            <p:ph type="body" sz="half" idx="4294967295"/>
          </p:nvPr>
        </p:nvSpPr>
        <p:spPr>
          <a:xfrm>
            <a:off x="297416" y="2048415"/>
            <a:ext cx="5798584" cy="4331487"/>
          </a:xfrm>
        </p:spPr>
        <p:txBody>
          <a:bodyPr anchor="t">
            <a:normAutofit/>
          </a:bodyPr>
          <a:lstStyle/>
          <a:p>
            <a:pPr marR="0" lvl="0" indent="0" fontAlgn="base">
              <a:spcBef>
                <a:spcPct val="0"/>
              </a:spcBef>
              <a:spcAft>
                <a:spcPct val="0"/>
              </a:spcAft>
              <a:buClrTx/>
              <a:buSzTx/>
              <a:tabLst/>
            </a:pPr>
            <a:r>
              <a:rPr kumimoji="0" lang="en-US" altLang="en-US" sz="1800" b="1" i="0" u="none" strike="noStrike" kern="1200" cap="none" normalizeH="0" baseline="0" dirty="0">
                <a:ln>
                  <a:noFill/>
                </a:ln>
                <a:effectLst/>
                <a:latin typeface="Barlow" panose="00000500000000000000" pitchFamily="2" charset="0"/>
              </a:rPr>
              <a:t>Navigating Complex Issues:</a:t>
            </a:r>
            <a:endParaRPr kumimoji="0" lang="en-US" altLang="en-US" sz="1800" b="0" i="0" u="none" strike="noStrike" kern="1200" cap="none" normalizeH="0" baseline="0" dirty="0">
              <a:ln>
                <a:noFill/>
              </a:ln>
              <a:effectLst/>
              <a:latin typeface="Barlow" panose="00000500000000000000" pitchFamily="2" charset="0"/>
            </a:endParaRPr>
          </a:p>
          <a:p>
            <a:pPr marL="285750" marR="0" lvl="0" indent="-285750" fontAlgn="base">
              <a:spcBef>
                <a:spcPct val="0"/>
              </a:spcBef>
              <a:spcAft>
                <a:spcPct val="0"/>
              </a:spcAft>
              <a:buClr>
                <a:schemeClr val="accent1"/>
              </a:buClr>
              <a:buSzTx/>
              <a:buFont typeface="Arial" panose="020B0604020202020204" pitchFamily="34" charset="0"/>
              <a:buChar char="•"/>
              <a:tabLst/>
            </a:pPr>
            <a:r>
              <a:rPr lang="en-US" altLang="en-US" sz="1800" dirty="0">
                <a:latin typeface="Barlow" panose="00000500000000000000" pitchFamily="2" charset="0"/>
              </a:rPr>
              <a:t>Infrastructure projects across the country – regardless of procurement model – are struggling with the same challenges.</a:t>
            </a:r>
          </a:p>
          <a:p>
            <a:pPr marR="0" lvl="0" indent="0" fontAlgn="base">
              <a:spcBef>
                <a:spcPct val="0"/>
              </a:spcBef>
              <a:spcAft>
                <a:spcPct val="0"/>
              </a:spcAft>
              <a:buClrTx/>
              <a:buSzTx/>
              <a:buFontTx/>
              <a:buChar char="•"/>
              <a:tabLst/>
            </a:pPr>
            <a:endParaRPr kumimoji="0" lang="en-US" altLang="en-US" sz="1800" b="0" i="0" u="none" strike="noStrike" kern="1200" cap="none" normalizeH="0" baseline="0" dirty="0">
              <a:ln>
                <a:noFill/>
              </a:ln>
              <a:effectLst/>
              <a:latin typeface="Barlow" panose="00000500000000000000" pitchFamily="2" charset="0"/>
            </a:endParaRPr>
          </a:p>
          <a:p>
            <a:pPr marR="0" lvl="0" indent="0" fontAlgn="base">
              <a:spcBef>
                <a:spcPct val="0"/>
              </a:spcBef>
              <a:spcAft>
                <a:spcPct val="0"/>
              </a:spcAft>
              <a:buClrTx/>
              <a:buSzTx/>
              <a:tabLst/>
            </a:pPr>
            <a:r>
              <a:rPr kumimoji="0" lang="en-US" altLang="en-US" sz="1800" b="1" i="0" u="none" strike="noStrike" kern="1200" cap="none" normalizeH="0" baseline="0" dirty="0">
                <a:ln>
                  <a:noFill/>
                </a:ln>
                <a:effectLst/>
                <a:latin typeface="Barlow" panose="00000500000000000000" pitchFamily="2" charset="0"/>
              </a:rPr>
              <a:t>Competition, </a:t>
            </a:r>
            <a:r>
              <a:rPr kumimoji="0" lang="en-US" altLang="en-US" sz="1800" b="1" i="0" u="none" strike="noStrike" kern="1200" cap="none" normalizeH="0" baseline="0" dirty="0" err="1">
                <a:ln>
                  <a:noFill/>
                </a:ln>
                <a:effectLst/>
                <a:latin typeface="Barlow" panose="00000500000000000000" pitchFamily="2" charset="0"/>
              </a:rPr>
              <a:t>Labour</a:t>
            </a:r>
            <a:r>
              <a:rPr kumimoji="0" lang="en-US" altLang="en-US" sz="1800" b="1" i="0" u="none" strike="noStrike" kern="1200" cap="none" normalizeH="0" baseline="0" dirty="0">
                <a:ln>
                  <a:noFill/>
                </a:ln>
                <a:effectLst/>
                <a:latin typeface="Barlow" panose="00000500000000000000" pitchFamily="2" charset="0"/>
              </a:rPr>
              <a:t> and Cost Challenges:</a:t>
            </a:r>
            <a:endParaRPr kumimoji="0" lang="en-US" altLang="en-US" sz="1800" b="0" i="0" u="none" strike="noStrike" kern="1200" cap="none" normalizeH="0" baseline="0" dirty="0">
              <a:ln>
                <a:noFill/>
              </a:ln>
              <a:effectLst/>
              <a:latin typeface="Barlow" panose="00000500000000000000" pitchFamily="2" charset="0"/>
            </a:endParaRPr>
          </a:p>
          <a:p>
            <a:pPr marL="285750" indent="-285750" fontAlgn="base">
              <a:spcBef>
                <a:spcPct val="0"/>
              </a:spcBef>
              <a:spcAft>
                <a:spcPct val="0"/>
              </a:spcAft>
              <a:buClr>
                <a:schemeClr val="accent1"/>
              </a:buClr>
              <a:buFont typeface="Arial" panose="020B0604020202020204" pitchFamily="34" charset="0"/>
              <a:buChar char="•"/>
            </a:pPr>
            <a:r>
              <a:rPr lang="en-US" altLang="en-US" sz="1800" dirty="0">
                <a:latin typeface="Barlow" panose="00000500000000000000" pitchFamily="2" charset="0"/>
              </a:rPr>
              <a:t>Shortage of skilled </a:t>
            </a:r>
            <a:r>
              <a:rPr lang="en-US" altLang="en-US" sz="1800" dirty="0" err="1">
                <a:latin typeface="Barlow" panose="00000500000000000000" pitchFamily="2" charset="0"/>
              </a:rPr>
              <a:t>labour</a:t>
            </a:r>
            <a:r>
              <a:rPr lang="en-US" altLang="en-US" sz="1800" dirty="0">
                <a:latin typeface="Barlow" panose="00000500000000000000" pitchFamily="2" charset="0"/>
              </a:rPr>
              <a:t> and difficulties in costing volatile commodity prices.</a:t>
            </a:r>
          </a:p>
          <a:p>
            <a:pPr marL="285750" indent="-285750" fontAlgn="base">
              <a:spcBef>
                <a:spcPct val="0"/>
              </a:spcBef>
              <a:spcAft>
                <a:spcPct val="0"/>
              </a:spcAft>
              <a:buClr>
                <a:schemeClr val="accent1"/>
              </a:buClr>
              <a:buFont typeface="Arial" panose="020B0604020202020204" pitchFamily="34" charset="0"/>
              <a:buChar char="•"/>
            </a:pPr>
            <a:r>
              <a:rPr lang="en-US" altLang="en-US" sz="1800" dirty="0">
                <a:latin typeface="Barlow" panose="00000500000000000000" pitchFamily="2" charset="0"/>
              </a:rPr>
              <a:t>The exit of experienced national and international players from the market, impacting government's ability to attract significant competition for projects.</a:t>
            </a:r>
          </a:p>
          <a:p>
            <a:pPr marL="285750" indent="-285750" fontAlgn="base">
              <a:spcBef>
                <a:spcPct val="0"/>
              </a:spcBef>
              <a:spcAft>
                <a:spcPct val="0"/>
              </a:spcAft>
              <a:buClr>
                <a:schemeClr val="accent1"/>
              </a:buClr>
              <a:buFont typeface="Arial" panose="020B0604020202020204" pitchFamily="34" charset="0"/>
              <a:buChar char="•"/>
            </a:pPr>
            <a:r>
              <a:rPr lang="en-US" altLang="en-US" sz="1800" dirty="0">
                <a:latin typeface="Barlow" panose="00000500000000000000" pitchFamily="2" charset="0"/>
              </a:rPr>
              <a:t>These challenges affect timely and budget-compliant project delivery across all procurement models.</a:t>
            </a:r>
          </a:p>
          <a:p>
            <a:pPr marL="285750" indent="-285750" fontAlgn="base">
              <a:spcBef>
                <a:spcPct val="0"/>
              </a:spcBef>
              <a:spcAft>
                <a:spcPct val="0"/>
              </a:spcAft>
              <a:buClr>
                <a:schemeClr val="accent1"/>
              </a:buClr>
              <a:buFont typeface="Arial" panose="020B0604020202020204" pitchFamily="34" charset="0"/>
              <a:buChar char="•"/>
            </a:pPr>
            <a:r>
              <a:rPr lang="en-US" sz="1800" dirty="0">
                <a:latin typeface="Barlow" panose="00000500000000000000" pitchFamily="2" charset="0"/>
              </a:rPr>
              <a:t>Lingering effects of the pandemic and rising litigation among project partners.</a:t>
            </a:r>
          </a:p>
          <a:p>
            <a:pPr fontAlgn="base">
              <a:spcBef>
                <a:spcPct val="0"/>
              </a:spcBef>
              <a:spcAft>
                <a:spcPct val="0"/>
              </a:spcAft>
              <a:buClr>
                <a:schemeClr val="accent1"/>
              </a:buClr>
            </a:pPr>
            <a:endParaRPr lang="en-US" altLang="en-US" sz="1800" dirty="0">
              <a:latin typeface="Barlow" panose="00000500000000000000" pitchFamily="2" charset="0"/>
            </a:endParaRPr>
          </a:p>
          <a:p>
            <a:pPr indent="-285750" fontAlgn="base">
              <a:spcBef>
                <a:spcPct val="0"/>
              </a:spcBef>
              <a:spcAft>
                <a:spcPct val="0"/>
              </a:spcAft>
              <a:buClr>
                <a:schemeClr val="accent1"/>
              </a:buClr>
              <a:buFont typeface="Arial" panose="020B0604020202020204" pitchFamily="34" charset="0"/>
              <a:buChar char="•"/>
            </a:pPr>
            <a:endParaRPr lang="en-US" altLang="en-US" sz="1700" kern="1200" dirty="0"/>
          </a:p>
          <a:p>
            <a:endParaRPr lang="en-US" sz="1700" kern="1200" dirty="0"/>
          </a:p>
        </p:txBody>
      </p:sp>
      <p:pic>
        <p:nvPicPr>
          <p:cNvPr id="26" name="Picture 25" descr="A screenshot of a news website&#10;&#10;Description automatically generated">
            <a:extLst>
              <a:ext uri="{FF2B5EF4-FFF2-40B4-BE49-F238E27FC236}">
                <a16:creationId xmlns:a16="http://schemas.microsoft.com/office/drawing/2014/main" id="{BBE1FFB4-621C-1AB9-2C9A-634D7F453ABE}"/>
              </a:ext>
            </a:extLst>
          </p:cNvPr>
          <p:cNvPicPr>
            <a:picLocks noChangeAspect="1"/>
          </p:cNvPicPr>
          <p:nvPr/>
        </p:nvPicPr>
        <p:blipFill>
          <a:blip r:embed="rId3"/>
          <a:stretch>
            <a:fillRect/>
          </a:stretch>
        </p:blipFill>
        <p:spPr>
          <a:xfrm>
            <a:off x="7175494" y="1602715"/>
            <a:ext cx="4849187" cy="4061195"/>
          </a:xfrm>
          <a:prstGeom prst="rect">
            <a:avLst/>
          </a:prstGeom>
          <a:noFill/>
        </p:spPr>
      </p:pic>
      <p:sp>
        <p:nvSpPr>
          <p:cNvPr id="3" name="Arrow: Chevron 2">
            <a:extLst>
              <a:ext uri="{FF2B5EF4-FFF2-40B4-BE49-F238E27FC236}">
                <a16:creationId xmlns:a16="http://schemas.microsoft.com/office/drawing/2014/main" id="{06F88237-9D7C-64A3-D36A-DC21A70B35E8}"/>
              </a:ext>
            </a:extLst>
          </p:cNvPr>
          <p:cNvSpPr/>
          <p:nvPr/>
        </p:nvSpPr>
        <p:spPr>
          <a:xfrm>
            <a:off x="6234388" y="2582656"/>
            <a:ext cx="802718" cy="228251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310668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F72E-4630-A09D-5F71-EFB3E5E03223}"/>
              </a:ext>
            </a:extLst>
          </p:cNvPr>
          <p:cNvSpPr>
            <a:spLocks noGrp="1"/>
          </p:cNvSpPr>
          <p:nvPr>
            <p:ph type="title"/>
          </p:nvPr>
        </p:nvSpPr>
        <p:spPr/>
        <p:txBody>
          <a:bodyPr/>
          <a:lstStyle/>
          <a:p>
            <a:pPr fontAlgn="base">
              <a:spcAft>
                <a:spcPct val="0"/>
              </a:spcAft>
              <a:buClr>
                <a:schemeClr val="accent1"/>
              </a:buClr>
            </a:pPr>
            <a:r>
              <a:rPr lang="en-CA" sz="3200" dirty="0"/>
              <a:t>Specific Challenge for P3s</a:t>
            </a:r>
          </a:p>
        </p:txBody>
      </p:sp>
      <p:sp>
        <p:nvSpPr>
          <p:cNvPr id="3" name="Slide Number Placeholder 2">
            <a:extLst>
              <a:ext uri="{FF2B5EF4-FFF2-40B4-BE49-F238E27FC236}">
                <a16:creationId xmlns:a16="http://schemas.microsoft.com/office/drawing/2014/main" id="{8FF6493B-B761-8386-CB51-649EE26309C1}"/>
              </a:ext>
            </a:extLst>
          </p:cNvPr>
          <p:cNvSpPr>
            <a:spLocks noGrp="1"/>
          </p:cNvSpPr>
          <p:nvPr>
            <p:ph type="sldNum" sz="quarter" idx="12"/>
          </p:nvPr>
        </p:nvSpPr>
        <p:spPr/>
        <p:txBody>
          <a:bodyPr/>
          <a:lstStyle/>
          <a:p>
            <a:fld id="{3C82093E-F7CD-0045-8C57-C204C8A5FAA0}" type="slidenum">
              <a:rPr lang="en-US" smtClean="0"/>
              <a:t>8</a:t>
            </a:fld>
            <a:endParaRPr lang="en-US"/>
          </a:p>
        </p:txBody>
      </p:sp>
      <p:sp>
        <p:nvSpPr>
          <p:cNvPr id="13" name="TextBox 12">
            <a:extLst>
              <a:ext uri="{FF2B5EF4-FFF2-40B4-BE49-F238E27FC236}">
                <a16:creationId xmlns:a16="http://schemas.microsoft.com/office/drawing/2014/main" id="{EF5E417B-BD02-7E5E-49E1-F66DEE8F152E}"/>
              </a:ext>
            </a:extLst>
          </p:cNvPr>
          <p:cNvSpPr txBox="1"/>
          <p:nvPr/>
        </p:nvSpPr>
        <p:spPr>
          <a:xfrm>
            <a:off x="335071" y="1320868"/>
            <a:ext cx="11607994" cy="3693319"/>
          </a:xfrm>
          <a:prstGeom prst="rect">
            <a:avLst/>
          </a:prstGeom>
          <a:noFill/>
        </p:spPr>
        <p:txBody>
          <a:bodyPr wrap="square" lIns="91440" tIns="45720" rIns="91440" bIns="45720" anchor="t">
            <a:spAutoFit/>
          </a:bodyPr>
          <a:lstStyle/>
          <a:p>
            <a:pPr marL="285750" indent="-285750">
              <a:buClr>
                <a:schemeClr val="accent1"/>
              </a:buClr>
              <a:buFont typeface="Arial" panose="020B0604020202020204" pitchFamily="34" charset="0"/>
              <a:buChar char="•"/>
            </a:pPr>
            <a:r>
              <a:rPr lang="en-US" b="1" dirty="0">
                <a:latin typeface="Barlow"/>
              </a:rPr>
              <a:t>Risk Allocation Concerns: </a:t>
            </a:r>
            <a:r>
              <a:rPr lang="en-US" dirty="0">
                <a:latin typeface="Barlow"/>
              </a:rPr>
              <a:t>Concerns over unreasonable risk transfer to the private sector (e.g., utility risk, scheduling risk, permitting issues).</a:t>
            </a:r>
          </a:p>
          <a:p>
            <a:pPr marL="285750" indent="-285750">
              <a:buClr>
                <a:schemeClr val="accent1"/>
              </a:buClr>
              <a:buFont typeface="Arial" panose="020B0604020202020204" pitchFamily="34" charset="0"/>
              <a:buChar char="•"/>
            </a:pPr>
            <a:r>
              <a:rPr lang="en-US" b="1" dirty="0">
                <a:latin typeface="Barlow"/>
              </a:rPr>
              <a:t>Slowing Pipeline and Market Losses: </a:t>
            </a:r>
            <a:r>
              <a:rPr lang="en-US" dirty="0">
                <a:latin typeface="Barlow"/>
              </a:rPr>
              <a:t>Decline in P3 project pipeline and loss of key markets (e.g., British Columbia)</a:t>
            </a:r>
            <a:endParaRPr lang="en-US" dirty="0">
              <a:latin typeface="Barlow" panose="00000500000000000000" pitchFamily="2" charset="0"/>
            </a:endParaRPr>
          </a:p>
          <a:p>
            <a:pPr marL="285750" indent="-285750">
              <a:buClr>
                <a:schemeClr val="accent1"/>
              </a:buClr>
              <a:buFont typeface="Arial" panose="020B0604020202020204" pitchFamily="34" charset="0"/>
              <a:buChar char="•"/>
            </a:pPr>
            <a:r>
              <a:rPr lang="en-US" b="1" dirty="0">
                <a:latin typeface="Barlow"/>
              </a:rPr>
              <a:t>Project Cancellations: </a:t>
            </a:r>
            <a:r>
              <a:rPr lang="en-US" dirty="0">
                <a:latin typeface="Barlow"/>
              </a:rPr>
              <a:t>Cancellations occurring late in the procurement process create a “chill” in the market.</a:t>
            </a:r>
          </a:p>
          <a:p>
            <a:pPr marL="285750" indent="-285750">
              <a:buClr>
                <a:schemeClr val="accent1"/>
              </a:buClr>
              <a:buFont typeface="Arial" panose="020B0604020202020204" pitchFamily="34" charset="0"/>
              <a:buChar char="•"/>
            </a:pPr>
            <a:r>
              <a:rPr lang="en-US" b="1" dirty="0">
                <a:latin typeface="Barlow"/>
              </a:rPr>
              <a:t>Saturation and Mega Projects: </a:t>
            </a:r>
            <a:r>
              <a:rPr lang="en-US" dirty="0">
                <a:latin typeface="Barlow"/>
              </a:rPr>
              <a:t>Increase in large projects ($500 million+) and growing number of mega projects ($1 billion+).</a:t>
            </a:r>
          </a:p>
          <a:p>
            <a:pPr marL="285750" indent="-285750">
              <a:buClr>
                <a:schemeClr val="accent1"/>
              </a:buClr>
              <a:buFont typeface="Arial" panose="020B0604020202020204" pitchFamily="34" charset="0"/>
              <a:buChar char="•"/>
            </a:pPr>
            <a:r>
              <a:rPr lang="en-US" b="1" dirty="0">
                <a:latin typeface="Barlow"/>
              </a:rPr>
              <a:t>Price-Based Bidding: </a:t>
            </a:r>
            <a:r>
              <a:rPr lang="en-US" dirty="0">
                <a:latin typeface="Barlow"/>
              </a:rPr>
              <a:t>Competition driven by price alone, rather than valuing quality and innovation in RFPs. </a:t>
            </a:r>
          </a:p>
          <a:p>
            <a:pPr marL="285750" indent="-285750">
              <a:buClr>
                <a:schemeClr val="accent1"/>
              </a:buClr>
              <a:buFont typeface="Arial" panose="020B0604020202020204" pitchFamily="34" charset="0"/>
              <a:buChar char="•"/>
            </a:pPr>
            <a:r>
              <a:rPr lang="en-US" b="1" dirty="0">
                <a:latin typeface="Barlow"/>
              </a:rPr>
              <a:t>Unrealistic Cost Estimates: </a:t>
            </a:r>
            <a:r>
              <a:rPr lang="en-US" dirty="0">
                <a:latin typeface="Barlow"/>
              </a:rPr>
              <a:t>Perceptions of projects being over budget due to outdated or inaccurate cost estimates. Challenges include inexperienced estimating, insufficient classes of estimates, outdated estimates, and unaccounted commercial/contract risks.</a:t>
            </a:r>
          </a:p>
          <a:p>
            <a:pPr marL="285750" indent="-285750">
              <a:buClr>
                <a:schemeClr val="accent1"/>
              </a:buClr>
              <a:buFont typeface="Arial" panose="020B0604020202020204" pitchFamily="34" charset="0"/>
              <a:buChar char="•"/>
            </a:pPr>
            <a:r>
              <a:rPr lang="en-US" b="1" dirty="0">
                <a:latin typeface="Barlow" panose="00000500000000000000" pitchFamily="2" charset="0"/>
              </a:rPr>
              <a:t>Short-Term Contracts: </a:t>
            </a:r>
            <a:r>
              <a:rPr lang="en-US" dirty="0">
                <a:latin typeface="Barlow" panose="00000500000000000000" pitchFamily="2" charset="0"/>
              </a:rPr>
              <a:t>Move away from long-term contracts (no operations or maintenance) undermines the value of linking asset performance with its design and construction.</a:t>
            </a:r>
          </a:p>
        </p:txBody>
      </p:sp>
    </p:spTree>
    <p:extLst>
      <p:ext uri="{BB962C8B-B14F-4D97-AF65-F5344CB8AC3E}">
        <p14:creationId xmlns:p14="http://schemas.microsoft.com/office/powerpoint/2010/main" val="161428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8950CE-891B-F412-4263-8C76FBA49227}"/>
              </a:ext>
            </a:extLst>
          </p:cNvPr>
          <p:cNvSpPr>
            <a:spLocks noGrp="1"/>
          </p:cNvSpPr>
          <p:nvPr>
            <p:ph type="body" sz="quarter" idx="12"/>
          </p:nvPr>
        </p:nvSpPr>
        <p:spPr>
          <a:xfrm>
            <a:off x="600536" y="486832"/>
            <a:ext cx="9813852" cy="748655"/>
          </a:xfrm>
        </p:spPr>
        <p:txBody>
          <a:bodyPr>
            <a:noAutofit/>
          </a:bodyPr>
          <a:lstStyle/>
          <a:p>
            <a:r>
              <a:rPr lang="en-US" sz="3200" b="0" dirty="0">
                <a:latin typeface="Barlow Medium" pitchFamily="2" charset="77"/>
                <a:ea typeface="+mj-ea"/>
                <a:cs typeface="+mj-cs"/>
              </a:rPr>
              <a:t>Modernizing the Future of Canadian P3 : </a:t>
            </a:r>
          </a:p>
          <a:p>
            <a:r>
              <a:rPr lang="en-US" sz="3200" b="0" dirty="0">
                <a:latin typeface="Barlow Medium" pitchFamily="2" charset="77"/>
                <a:ea typeface="+mj-ea"/>
                <a:cs typeface="+mj-cs"/>
              </a:rPr>
              <a:t>The Council’s Call to Action</a:t>
            </a:r>
            <a:r>
              <a:rPr lang="en-CA" sz="3200" dirty="0"/>
              <a:t>	</a:t>
            </a:r>
          </a:p>
        </p:txBody>
      </p:sp>
      <p:sp>
        <p:nvSpPr>
          <p:cNvPr id="4" name="Text Placeholder 3">
            <a:extLst>
              <a:ext uri="{FF2B5EF4-FFF2-40B4-BE49-F238E27FC236}">
                <a16:creationId xmlns:a16="http://schemas.microsoft.com/office/drawing/2014/main" id="{3808A290-15EC-F72D-4997-9DED893BC4FC}"/>
              </a:ext>
            </a:extLst>
          </p:cNvPr>
          <p:cNvSpPr>
            <a:spLocks noGrp="1"/>
          </p:cNvSpPr>
          <p:nvPr>
            <p:ph type="body" sz="quarter" idx="10"/>
          </p:nvPr>
        </p:nvSpPr>
        <p:spPr>
          <a:xfrm>
            <a:off x="733158" y="1950383"/>
            <a:ext cx="4453095" cy="3324487"/>
          </a:xfrm>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rgbClr val="231E20"/>
                </a:solidFill>
                <a:effectLst/>
                <a:uLnTx/>
                <a:uFillTx/>
                <a:latin typeface="Barlow" panose="00000500000000000000" pitchFamily="2" charset="0"/>
              </a:rPr>
              <a:t>Need for Adaptation:</a:t>
            </a:r>
            <a:r>
              <a:rPr kumimoji="0" lang="en-US" sz="2900" b="0" i="0" u="none" strike="noStrike" kern="1200" cap="none" spc="0" normalizeH="0" baseline="0" noProof="0" dirty="0">
                <a:ln>
                  <a:noFill/>
                </a:ln>
                <a:solidFill>
                  <a:srgbClr val="231E20"/>
                </a:solidFill>
                <a:effectLst/>
                <a:uLnTx/>
                <a:uFillTx/>
                <a:latin typeface="Barlow" panose="00000500000000000000" pitchFamily="2" charset="0"/>
              </a:rPr>
              <a:t> Addressing lingering and emerging infrastructure challenges requires adapting and evolving practices.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900" b="1" i="0" u="none" strike="noStrike" kern="1200" cap="none" spc="0" normalizeH="0" baseline="0" noProof="0" dirty="0">
              <a:ln>
                <a:noFill/>
              </a:ln>
              <a:solidFill>
                <a:srgbClr val="231E20"/>
              </a:solidFill>
              <a:effectLst/>
              <a:uLnTx/>
              <a:uFillTx/>
              <a:latin typeface="Barlow"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tabLst/>
              <a:defRPr/>
            </a:pPr>
            <a:r>
              <a:rPr kumimoji="0" lang="en-US" sz="2900" b="1" i="0" u="none" strike="noStrike" kern="1200" cap="none" spc="0" normalizeH="0" baseline="0" noProof="0" dirty="0">
                <a:ln>
                  <a:noFill/>
                </a:ln>
                <a:solidFill>
                  <a:srgbClr val="231E20"/>
                </a:solidFill>
                <a:effectLst/>
                <a:uLnTx/>
                <a:uFillTx/>
                <a:latin typeface="Barlow" panose="00000500000000000000" pitchFamily="2" charset="0"/>
              </a:rPr>
              <a:t>Recommendations for Progress:</a:t>
            </a:r>
            <a:r>
              <a:rPr kumimoji="0" lang="en-US" sz="2900" b="0" i="0" u="none" strike="noStrike" kern="1200" cap="none" spc="0" normalizeH="0" baseline="0" noProof="0" dirty="0">
                <a:ln>
                  <a:noFill/>
                </a:ln>
                <a:solidFill>
                  <a:srgbClr val="231E20"/>
                </a:solidFill>
                <a:effectLst/>
                <a:uLnTx/>
                <a:uFillTx/>
                <a:latin typeface="Barlow" panose="00000500000000000000" pitchFamily="2" charset="0"/>
              </a:rPr>
              <a:t> The Council, in collaboration with public and private sector members, has developed </a:t>
            </a:r>
            <a:r>
              <a:rPr kumimoji="0" lang="en-US" sz="2900" i="0" u="none" strike="noStrike" kern="1200" cap="none" spc="0" normalizeH="0" baseline="0" noProof="0" dirty="0">
                <a:ln>
                  <a:noFill/>
                </a:ln>
                <a:solidFill>
                  <a:srgbClr val="231E20"/>
                </a:solidFill>
                <a:effectLst/>
                <a:uLnTx/>
                <a:uFillTx/>
                <a:latin typeface="Barlow" panose="00000500000000000000" pitchFamily="2" charset="0"/>
              </a:rPr>
              <a:t>eight key recommendations </a:t>
            </a:r>
            <a:r>
              <a:rPr kumimoji="0" lang="en-US" sz="2900" b="0" i="0" u="none" strike="noStrike" kern="1200" cap="none" spc="0" normalizeH="0" baseline="0" noProof="0" dirty="0">
                <a:ln>
                  <a:noFill/>
                </a:ln>
                <a:solidFill>
                  <a:srgbClr val="231E20"/>
                </a:solidFill>
                <a:effectLst/>
                <a:uLnTx/>
                <a:uFillTx/>
                <a:latin typeface="Barlow" panose="00000500000000000000" pitchFamily="2" charset="0"/>
              </a:rPr>
              <a:t>to guide policymakers and decision-makers. These recommendations aim to create a more responsive, agile, and competitive infrastructure market, delivering greater value for Canadians.</a:t>
            </a:r>
          </a:p>
          <a:p>
            <a:pPr marL="457200" indent="-457200">
              <a:buFont typeface="Arial" panose="020B0604020202020204" pitchFamily="34" charset="0"/>
              <a:buChar char="•"/>
            </a:pPr>
            <a:endParaRPr lang="en-CA" sz="2800" dirty="0"/>
          </a:p>
        </p:txBody>
      </p:sp>
    </p:spTree>
    <p:extLst>
      <p:ext uri="{BB962C8B-B14F-4D97-AF65-F5344CB8AC3E}">
        <p14:creationId xmlns:p14="http://schemas.microsoft.com/office/powerpoint/2010/main" val="2819893200"/>
      </p:ext>
    </p:extLst>
  </p:cSld>
  <p:clrMapOvr>
    <a:masterClrMapping/>
  </p:clrMapOvr>
</p:sld>
</file>

<file path=ppt/theme/theme1.xml><?xml version="1.0" encoding="utf-8"?>
<a:theme xmlns:a="http://schemas.openxmlformats.org/drawingml/2006/main" name="Office Theme">
  <a:themeElements>
    <a:clrScheme name="CCPPP Colour">
      <a:dk1>
        <a:srgbClr val="231E20"/>
      </a:dk1>
      <a:lt1>
        <a:srgbClr val="FFFFFF"/>
      </a:lt1>
      <a:dk2>
        <a:srgbClr val="231E20"/>
      </a:dk2>
      <a:lt2>
        <a:srgbClr val="E3E6EF"/>
      </a:lt2>
      <a:accent1>
        <a:srgbClr val="F9BB0D"/>
      </a:accent1>
      <a:accent2>
        <a:srgbClr val="6559D9"/>
      </a:accent2>
      <a:accent3>
        <a:srgbClr val="E3E6EF"/>
      </a:accent3>
      <a:accent4>
        <a:srgbClr val="FF2F92"/>
      </a:accent4>
      <a:accent5>
        <a:srgbClr val="0000FF"/>
      </a:accent5>
      <a:accent6>
        <a:srgbClr val="4EC5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PP009-PowerPoint_template" id="{9B13F4B8-FABA-374E-9097-E67989D81A3C}" vid="{6D777101-4C12-7447-897F-5014288E2D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CCPP009-PowerPoint_template (002)</Template>
  <TotalTime>242</TotalTime>
  <Words>2382</Words>
  <Application>Microsoft Office PowerPoint</Application>
  <PresentationFormat>Widescreen</PresentationFormat>
  <Paragraphs>181</Paragraphs>
  <Slides>22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Arial</vt:lpstr>
      <vt:lpstr>Barlow</vt:lpstr>
      <vt:lpstr>Barlow Medium</vt:lpstr>
      <vt:lpstr>Barlow Semi Condensed</vt:lpstr>
      <vt:lpstr>Calibri</vt:lpstr>
      <vt:lpstr>Roboto</vt:lpstr>
      <vt:lpstr>Office Theme</vt:lpstr>
      <vt:lpstr>PowerPoint Presentation</vt:lpstr>
      <vt:lpstr>PowerPoint Presentation</vt:lpstr>
      <vt:lpstr>PowerPoint Presentation</vt:lpstr>
      <vt:lpstr>Shifting Landscape of Canadian Infrastructure Funding</vt:lpstr>
      <vt:lpstr>Why P3s</vt:lpstr>
      <vt:lpstr>PowerPoint Presentation</vt:lpstr>
      <vt:lpstr>How do we deliver resilient and affordable infrastructure in the face of climate change, a booming population, and decreasing government revenues?</vt:lpstr>
      <vt:lpstr>Specific Challenge for P3s</vt:lpstr>
      <vt:lpstr>PowerPoint Presentation</vt:lpstr>
      <vt:lpstr>8 KEY RECOMMENDATIONS AT A GLANCE</vt:lpstr>
      <vt:lpstr>PowerPoint Presentation</vt:lpstr>
      <vt:lpstr>1. Using private capital to stretch those scarce tax dollars further by bringing enhanced oversight of the investors since they have “skin in the game” to deliver on time and on budget. </vt:lpstr>
      <vt:lpstr>2. Thinking long term when procuring infrastructure to ensure there is protected funding for ongoing maintenance, life cycle renewal and operation costs for decades to come. </vt:lpstr>
      <vt:lpstr>3. Everyone wins, especially Canadians, when the public and private sectors work together. That's why a nimbler, less rigid approach is needed when it comes to risk allocation.  </vt:lpstr>
      <vt:lpstr>4. Governments need to see themselves not merely as contractors or service providers but as “industrial owners” with a vested interest in a project's long-term success. They must actively oversee P3 contracts and provide centralized support to P3 contract management to minimize disputes and enhance transparency.  </vt:lpstr>
      <vt:lpstr>5. Governments should investigate using a Progressive P3 (DBFM/DBFOM) approach for exceptionally large and/or complex projects where earlier contractor involvement could provide significant benefit for Canadian communities.   </vt:lpstr>
      <vt:lpstr>6. Where possible, governments should consider breaking large, projects (exceeding $500 million) into phases to attract greater competition, produce greater market tension and greater certainty in execution, and cost savings for taxpayers. </vt:lpstr>
      <vt:lpstr>7. In the spirit of increasing transparency, rebuilding trust and delivering top quality infrastructure for Canadians, governments should work with each other to share best practices and establish new cross-Canada standards. </vt:lpstr>
      <vt:lpstr>8. Governments should evolve procurement approaches to ensure early engagement with private-sector proponents and foster a solutions-oriented procurement environment.  </vt:lpstr>
      <vt:lpstr>PowerPoint Presentation</vt:lpstr>
      <vt:lpstr>What does this mean for [insert name of jurisdiction]?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Coates Mather</dc:creator>
  <cp:lastModifiedBy>Jennifer Robinson</cp:lastModifiedBy>
  <cp:revision>18</cp:revision>
  <dcterms:created xsi:type="dcterms:W3CDTF">2023-09-06T16:08:52Z</dcterms:created>
  <dcterms:modified xsi:type="dcterms:W3CDTF">2024-09-12T18:22:50Z</dcterms:modified>
</cp:coreProperties>
</file>